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7C031CB-DEB3-405F-9996-5322C24A6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4">
            <a:extLst>
              <a:ext uri="{FF2B5EF4-FFF2-40B4-BE49-F238E27FC236}">
                <a16:creationId xmlns:a16="http://schemas.microsoft.com/office/drawing/2014/main" id="{92031F0E-C3FA-4DAF-BD13-4AC665CFF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26">
            <a:extLst>
              <a:ext uri="{FF2B5EF4-FFF2-40B4-BE49-F238E27FC236}">
                <a16:creationId xmlns:a16="http://schemas.microsoft.com/office/drawing/2014/main" id="{BE685C68-BF28-4330-A4FE-33ABD885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629"/>
            <a:ext cx="11525954" cy="275942"/>
          </a:xfrm>
          <a:prstGeom prst="rect">
            <a:avLst/>
          </a:prstGeom>
        </p:spPr>
      </p:pic>
      <p:sp>
        <p:nvSpPr>
          <p:cNvPr id="37" name="Rectangle 28">
            <a:extLst>
              <a:ext uri="{FF2B5EF4-FFF2-40B4-BE49-F238E27FC236}">
                <a16:creationId xmlns:a16="http://schemas.microsoft.com/office/drawing/2014/main" id="{273350E1-40B5-47D9-8DDD-3C2A17B4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1525954" cy="537949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5C917C70-2C48-40B7-94EF-E15BF2833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113" y="756005"/>
            <a:ext cx="5874479" cy="1241761"/>
          </a:xfrm>
        </p:spPr>
        <p:txBody>
          <a:bodyPr anchor="b">
            <a:normAutofit/>
          </a:bodyPr>
          <a:lstStyle/>
          <a:p>
            <a:r>
              <a:rPr lang="bg-BG" dirty="0">
                <a:solidFill>
                  <a:schemeClr val="accent1"/>
                </a:solidFill>
              </a:rPr>
              <a:t>Философия 9 клас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508DC1C-6D52-460F-ADB0-249A9C2C9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13" y="1997765"/>
            <a:ext cx="5872891" cy="2696635"/>
          </a:xfrm>
        </p:spPr>
        <p:txBody>
          <a:bodyPr>
            <a:normAutofit/>
          </a:bodyPr>
          <a:lstStyle/>
          <a:p>
            <a:r>
              <a:rPr lang="bg-BG" sz="6000">
                <a:solidFill>
                  <a:srgbClr val="FFFFFF"/>
                </a:solidFill>
              </a:rPr>
              <a:t>Човекът и изкуството</a:t>
            </a:r>
          </a:p>
        </p:txBody>
      </p:sp>
      <p:pic>
        <p:nvPicPr>
          <p:cNvPr id="38" name="Picture 30">
            <a:extLst>
              <a:ext uri="{FF2B5EF4-FFF2-40B4-BE49-F238E27FC236}">
                <a16:creationId xmlns:a16="http://schemas.microsoft.com/office/drawing/2014/main" id="{A1500D0A-0DCA-4E06-8B25-618E6299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4686838"/>
            <a:ext cx="1602997" cy="144270"/>
          </a:xfrm>
          <a:prstGeom prst="rect">
            <a:avLst/>
          </a:prstGeom>
        </p:spPr>
      </p:pic>
      <p:sp>
        <p:nvSpPr>
          <p:cNvPr id="39" name="Rectangle 32">
            <a:extLst>
              <a:ext uri="{FF2B5EF4-FFF2-40B4-BE49-F238E27FC236}">
                <a16:creationId xmlns:a16="http://schemas.microsoft.com/office/drawing/2014/main" id="{108AC4DC-69B5-4DD1-84BC-850C5A286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3034068"/>
            <a:ext cx="1602997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729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5803953-FA56-4D50-9797-369C78DB1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7" name="Rectangle 26">
              <a:extLst>
                <a:ext uri="{FF2B5EF4-FFF2-40B4-BE49-F238E27FC236}">
                  <a16:creationId xmlns:a16="http://schemas.microsoft.com/office/drawing/2014/main" id="{000F59ED-7F58-4692-8AC8-8B9D62E33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F5CF557-F8E8-420A-999B-A57716134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C892852-85F1-4CA7-B6B5-CAD963880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79467C0-0C6D-47BF-91A0-35C33B4C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bg-BG" dirty="0"/>
              <a:t>Творчество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B0C7A06-A6D0-415A-B95C-79441CF0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142BC7B-A078-41C2-B70F-6CD48A5D4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/>
          </a:bodyPr>
          <a:lstStyle/>
          <a:p>
            <a:pPr algn="just"/>
            <a:r>
              <a:rPr lang="bg-BG" sz="1800" dirty="0"/>
              <a:t>Процес на създаване на художествено произведение, което става обществено достояние и задоволява естетически потребности. Творчеството в изкуството се осъществява благодарение на таланта на твореца.</a:t>
            </a:r>
          </a:p>
          <a:p>
            <a:endParaRPr lang="bg-BG" sz="18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A8C368C0-6E1D-4897-AB7B-B5ED667DAB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11" r="22970" b="2"/>
          <a:stretch/>
        </p:blipFill>
        <p:spPr>
          <a:xfrm>
            <a:off x="7135498" y="585216"/>
            <a:ext cx="2556022" cy="338080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6A449853-4135-4C4B-8C8B-D5642CB63A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37" r="25044" b="-3"/>
          <a:stretch/>
        </p:blipFill>
        <p:spPr>
          <a:xfrm>
            <a:off x="9868255" y="585216"/>
            <a:ext cx="1713033" cy="205331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40B6F529-DA54-4A13-BAA2-1445BA33EE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037" r="-6" b="2856"/>
          <a:stretch/>
        </p:blipFill>
        <p:spPr>
          <a:xfrm>
            <a:off x="9868255" y="2799400"/>
            <a:ext cx="1713033" cy="116662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D711FA81-4B33-4291-84C2-E9173D017B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" b="10397"/>
          <a:stretch/>
        </p:blipFill>
        <p:spPr>
          <a:xfrm>
            <a:off x="7135497" y="4126888"/>
            <a:ext cx="4445791" cy="218247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3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F508BC2-D0E6-462C-8817-CF53BC4D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45E99BE-4C07-4385-A20F-E6878FCB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8CE3CF-ACF3-4369-AC4C-5F9ADE71E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622F9-95FA-4AAD-9498-8E3D6C96A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15F1A54-7FDC-4D9A-9FCB-6B1B2D66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>
            <a:normAutofit/>
          </a:bodyPr>
          <a:lstStyle/>
          <a:p>
            <a:r>
              <a:rPr lang="bg-BG" dirty="0"/>
              <a:t>Творец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D6E812-7831-40CE-93CF-E0EBB8521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F49581A-40B0-4729-90F6-F9A05EF86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106979" cy="3599316"/>
          </a:xfrm>
        </p:spPr>
        <p:txBody>
          <a:bodyPr>
            <a:normAutofit/>
          </a:bodyPr>
          <a:lstStyle/>
          <a:p>
            <a:pPr algn="just"/>
            <a:r>
              <a:rPr lang="bg-BG" sz="1800" dirty="0"/>
              <a:t>Създателят на произведението на изкуството, който действа свободно, но обусловено от дарбата, волята, замисъла и уменията си. </a:t>
            </a:r>
          </a:p>
          <a:p>
            <a:endParaRPr lang="bg-BG" sz="18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DB5EA7C-A1AE-451B-87C0-17377DF817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11" r="8440" b="-1"/>
          <a:stretch/>
        </p:blipFill>
        <p:spPr>
          <a:xfrm>
            <a:off x="7318966" y="484632"/>
            <a:ext cx="4495806" cy="351194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49CBE550-BF6B-4EAF-A377-E09DFCE013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" r="2483" b="5"/>
          <a:stretch/>
        </p:blipFill>
        <p:spPr>
          <a:xfrm>
            <a:off x="7318965" y="4150596"/>
            <a:ext cx="1663109" cy="222349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D07B47E-89E1-4559-8B12-C94A8C2512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45" r="20985" b="-2"/>
          <a:stretch/>
        </p:blipFill>
        <p:spPr>
          <a:xfrm>
            <a:off x="9144000" y="4150596"/>
            <a:ext cx="2670772" cy="223180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77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D5A0B8C-0FA9-4C06-ACC8-58A79781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bg-BG" b="1" dirty="0" err="1"/>
              <a:t>Хедонистична</a:t>
            </a:r>
            <a:r>
              <a:rPr lang="bg-BG" b="1" dirty="0"/>
              <a:t> функция на изкуството</a:t>
            </a:r>
            <a:endParaRPr lang="bg-B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C7531C8-969A-4A2B-B4E3-329DB7B9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/>
          </a:bodyPr>
          <a:lstStyle/>
          <a:p>
            <a:pPr algn="just"/>
            <a:r>
              <a:rPr lang="bg-BG" sz="2000" dirty="0"/>
              <a:t>Състои се в това да доставя особен вид удоволствие – естетическо. Осъществява се чрез сетивно възприемане, емоционална реакция, работа на фантазията, логика на разсъдъка и идеите </a:t>
            </a:r>
            <a:r>
              <a:rPr lang="bg-BG" sz="2000" dirty="0" err="1"/>
              <a:t>наразума</a:t>
            </a:r>
            <a:r>
              <a:rPr lang="bg-BG" sz="2000" dirty="0"/>
              <a:t>.</a:t>
            </a:r>
          </a:p>
          <a:p>
            <a:endParaRPr lang="bg-BG" sz="20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C34E713-A313-4FD4-9803-E2D088823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83" r="-1" b="28764"/>
          <a:stretch/>
        </p:blipFill>
        <p:spPr>
          <a:xfrm>
            <a:off x="6984387" y="484632"/>
            <a:ext cx="4719805" cy="28360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CD5A2F2-A23C-4B03-B013-4E2C964A75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41" r="1" b="14844"/>
          <a:stretch/>
        </p:blipFill>
        <p:spPr>
          <a:xfrm>
            <a:off x="6984386" y="3632401"/>
            <a:ext cx="4719805" cy="27435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48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F508BC2-D0E6-462C-8817-CF53BC4D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45E99BE-4C07-4385-A20F-E6878FCB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8CE3CF-ACF3-4369-AC4C-5F9ADE71E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622F9-95FA-4AAD-9498-8E3D6C96A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EDFC443-17E3-47CC-AE7D-056BC8B6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>
            <a:normAutofit/>
          </a:bodyPr>
          <a:lstStyle/>
          <a:p>
            <a:r>
              <a:rPr lang="bg-BG" dirty="0"/>
              <a:t>Комуникативна функция на изкуството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D6E812-7831-40CE-93CF-E0EBB8521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76E2EDA-8AE6-410D-8758-996D26E8C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106979" cy="3599316"/>
          </a:xfrm>
        </p:spPr>
        <p:txBody>
          <a:bodyPr>
            <a:normAutofit/>
          </a:bodyPr>
          <a:lstStyle/>
          <a:p>
            <a:pPr algn="just"/>
            <a:r>
              <a:rPr lang="bg-BG" sz="1800" dirty="0"/>
              <a:t>Отношението между автор, творба и публика. Езикът на тази комуникация е художествен и сред неговите изразни средства са образът, символът, метафората. основно комуникативно средство е разказът</a:t>
            </a:r>
          </a:p>
          <a:p>
            <a:pPr algn="just"/>
            <a:r>
              <a:rPr lang="bg-BG" sz="1800" dirty="0"/>
              <a:t>Тези първи две функции на изкуството могат да се обединят в разбирането за катарзиса – понятие въведено от Аристотел и отнасящо се за трагичното изкуство. Той е крайният резултат от един цялостен процес.</a:t>
            </a:r>
          </a:p>
          <a:p>
            <a:endParaRPr lang="bg-BG" sz="1800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6DB11135-D034-4B54-A14C-EB34CE6F66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76" r="9835" b="-2"/>
          <a:stretch/>
        </p:blipFill>
        <p:spPr>
          <a:xfrm>
            <a:off x="7318966" y="484632"/>
            <a:ext cx="4495806" cy="351194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0BCABC3-875A-4476-AECF-D3C253BD4A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" r="2483" b="5"/>
          <a:stretch/>
        </p:blipFill>
        <p:spPr>
          <a:xfrm>
            <a:off x="7318965" y="4150596"/>
            <a:ext cx="1663109" cy="222349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2610072-4655-40D0-8027-A10E40355F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9" r="5354" b="-1"/>
          <a:stretch/>
        </p:blipFill>
        <p:spPr>
          <a:xfrm>
            <a:off x="9144000" y="4150596"/>
            <a:ext cx="2670772" cy="223180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44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F508BC2-D0E6-462C-8817-CF53BC4D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545E99BE-4C07-4385-A20F-E6878FCB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8CE3CF-ACF3-4369-AC4C-5F9ADE71E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76622F9-95FA-4AAD-9498-8E3D6C96A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ED76399-7EA2-45AF-B3D8-4388E502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>
            <a:normAutofit/>
          </a:bodyPr>
          <a:lstStyle/>
          <a:p>
            <a:r>
              <a:rPr lang="bg-BG" dirty="0"/>
              <a:t>Практическа функция на изкуството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FD6E812-7831-40CE-93CF-E0EBB8521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CA6286A-502D-419B-972B-A60EB8058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106979" cy="3599316"/>
          </a:xfrm>
        </p:spPr>
        <p:txBody>
          <a:bodyPr>
            <a:normAutofit/>
          </a:bodyPr>
          <a:lstStyle/>
          <a:p>
            <a:pPr algn="just"/>
            <a:r>
              <a:rPr lang="bg-BG" sz="1800" dirty="0"/>
              <a:t>Отнася се до нравственото съдържание на произведението. Той е критерии за границите на изкуството</a:t>
            </a:r>
          </a:p>
          <a:p>
            <a:endParaRPr lang="bg-BG" sz="1800" dirty="0"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D0A66151-2B7B-4347-8AF9-2B4C5C4076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3" r="1" b="1"/>
          <a:stretch/>
        </p:blipFill>
        <p:spPr>
          <a:xfrm>
            <a:off x="7318966" y="484632"/>
            <a:ext cx="4495806" cy="351194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39700834-A154-4F77-AD24-99015994A3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45" r="3392" b="-5"/>
          <a:stretch/>
        </p:blipFill>
        <p:spPr>
          <a:xfrm>
            <a:off x="7318965" y="4150596"/>
            <a:ext cx="1663109" cy="222349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372529E5-8AA0-4914-A3DD-15CBDBE957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3" r="-1" b="10689"/>
          <a:stretch/>
        </p:blipFill>
        <p:spPr>
          <a:xfrm>
            <a:off x="9144000" y="4150596"/>
            <a:ext cx="2670772" cy="223180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90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F508BC2-D0E6-462C-8817-CF53BC4D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45E99BE-4C07-4385-A20F-E6878FCB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8CE3CF-ACF3-4369-AC4C-5F9ADE71E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622F9-95FA-4AAD-9498-8E3D6C96A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B7A6093-1311-4D55-B02E-EC9AA70D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>
            <a:normAutofit/>
          </a:bodyPr>
          <a:lstStyle/>
          <a:p>
            <a:r>
              <a:rPr lang="bg-BG" dirty="0"/>
              <a:t>Познавателна функция на изкуството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D6E812-7831-40CE-93CF-E0EBB8521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BADC137-235E-409C-99A6-F1C127BE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106979" cy="35993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1800" dirty="0"/>
              <a:t>Реализира се в няколко посоки. Знанието е условие за създаването на художествено произведение и самите произведения изявяват знания. Изкуството задоволява не само естетическите и художествените потребности, но и самият </a:t>
            </a:r>
            <a:r>
              <a:rPr lang="bg-BG" sz="1800" dirty="0" err="1"/>
              <a:t>възприемател</a:t>
            </a:r>
            <a:r>
              <a:rPr lang="bg-BG" sz="1800" dirty="0"/>
              <a:t> проявява познавателна активност.</a:t>
            </a:r>
          </a:p>
          <a:p>
            <a:pPr marL="0" indent="0" algn="just">
              <a:buNone/>
            </a:pPr>
            <a:r>
              <a:rPr lang="bg-BG" sz="1800" dirty="0"/>
              <a:t>Според Аристотел изкуството не пресъздава света по истинност, а по възможност или необходимост. В художественото произведение истината присъства, като художествена правда.</a:t>
            </a:r>
          </a:p>
          <a:p>
            <a:pPr marL="0" indent="0" algn="just">
              <a:buNone/>
            </a:pPr>
            <a:r>
              <a:rPr lang="bg-BG" sz="1800" dirty="0"/>
              <a:t> </a:t>
            </a:r>
          </a:p>
          <a:p>
            <a:endParaRPr lang="bg-BG" sz="18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ED34AD5-7AE7-473C-92AE-96E85A01F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3" r="1" b="1"/>
          <a:stretch/>
        </p:blipFill>
        <p:spPr>
          <a:xfrm>
            <a:off x="7318966" y="484632"/>
            <a:ext cx="4495806" cy="351194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1D39AD3C-F96F-494A-84F9-DCBC609264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66" r="-4" b="2944"/>
          <a:stretch/>
        </p:blipFill>
        <p:spPr>
          <a:xfrm>
            <a:off x="7318965" y="4150596"/>
            <a:ext cx="1663109" cy="222349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75CC590-452B-4D4C-AEF2-4BA276E1AE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8" r="18071" b="-1"/>
          <a:stretch/>
        </p:blipFill>
        <p:spPr>
          <a:xfrm>
            <a:off x="9144000" y="4150596"/>
            <a:ext cx="2670772" cy="223180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59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3A061D0-FEFA-48D0-B6E5-481EB036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bg-BG" sz="2400"/>
              <a:t>Благодаря за вниманието!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A44050D-2E25-4A51-A721-832D6B67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800" dirty="0"/>
              <a:t>Оля Георгиева</a:t>
            </a:r>
          </a:p>
          <a:p>
            <a:pPr marL="0" indent="0">
              <a:buNone/>
            </a:pPr>
            <a:r>
              <a:rPr lang="bg-BG" sz="1800" dirty="0"/>
              <a:t>Професионална гимназия по туризъм Самоков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id="{395EDD1B-44E6-45B7-AE1A-7AB222FA38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56" r="23254" b="-2"/>
          <a:stretch/>
        </p:blipFill>
        <p:spPr>
          <a:xfrm>
            <a:off x="6529559" y="609600"/>
            <a:ext cx="3796196" cy="56083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4201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260</Words>
  <Application>Microsoft Office PowerPoint</Application>
  <PresentationFormat>Широк екран</PresentationFormat>
  <Paragraphs>20</Paragraphs>
  <Slides>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Берлин</vt:lpstr>
      <vt:lpstr>Човекът и изкуството</vt:lpstr>
      <vt:lpstr>Творчество</vt:lpstr>
      <vt:lpstr>Творец</vt:lpstr>
      <vt:lpstr>Хедонистична функция на изкуството</vt:lpstr>
      <vt:lpstr>Комуникативна функция на изкуството</vt:lpstr>
      <vt:lpstr>Практическа функция на изкуството</vt:lpstr>
      <vt:lpstr>Познавателна функция на изкуството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Човекът и изкуството</dc:title>
  <dc:creator>Sentinel</dc:creator>
  <cp:lastModifiedBy>Sentinel</cp:lastModifiedBy>
  <cp:revision>2</cp:revision>
  <dcterms:created xsi:type="dcterms:W3CDTF">2020-05-27T13:49:19Z</dcterms:created>
  <dcterms:modified xsi:type="dcterms:W3CDTF">2020-05-28T13:24:09Z</dcterms:modified>
</cp:coreProperties>
</file>