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74" r:id="rId12"/>
    <p:sldId id="275" r:id="rId13"/>
    <p:sldId id="276" r:id="rId14"/>
    <p:sldId id="277" r:id="rId15"/>
    <p:sldId id="278" r:id="rId16"/>
    <p:sldId id="267" r:id="rId17"/>
    <p:sldId id="268" r:id="rId18"/>
    <p:sldId id="269" r:id="rId19"/>
    <p:sldId id="270" r:id="rId20"/>
    <p:sldId id="271" r:id="rId21"/>
    <p:sldId id="272" r:id="rId22"/>
    <p:sldId id="273"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3" autoAdjust="0"/>
    <p:restoredTop sz="94660"/>
  </p:normalViewPr>
  <p:slideViewPr>
    <p:cSldViewPr snapToGrid="0">
      <p:cViewPr varScale="1">
        <p:scale>
          <a:sx n="61" d="100"/>
          <a:sy n="61" d="100"/>
        </p:scale>
        <p:origin x="9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bg-BG"/>
              <a:t>Редакт. стил загл. образец</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a:t>Щракнете, за да редактирате стила на подзаглавието в образеца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5/28/2020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bg-BG"/>
              <a:t>Редакт. стил загл. образец</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48A87A34-81AB-432B-8DAE-1953F412C126}" type="datetimeFigureOut">
              <a:rPr lang="en-US" dirty="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лавие и надпис">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bg-BG"/>
              <a:t>Редакт. стил загл. образец</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 с надпис">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bg-BG"/>
              <a:t>Редакт. стил загл. образец</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ичка с име">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bg-BG"/>
              <a:t>Редакт. стил загл. образец</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5/28/2020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bg-BG"/>
              <a:t>Редакт. стил загл. образец</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3" name="Date Placeholder 2"/>
          <p:cNvSpPr>
            <a:spLocks noGrp="1"/>
          </p:cNvSpPr>
          <p:nvPr>
            <p:ph type="dt" sz="half" idx="10"/>
          </p:nvPr>
        </p:nvSpPr>
        <p:spPr/>
        <p:txBody>
          <a:bodyPr/>
          <a:lstStyle/>
          <a:p>
            <a:fld id="{48A87A34-81AB-432B-8DAE-1953F412C126}" type="datetimeFigureOut">
              <a:rPr lang="en-US" dirty="0"/>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и с картин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bg-BG"/>
              <a:t>Редакт. стил загл. образец</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3" name="Date Placeholder 2"/>
          <p:cNvSpPr>
            <a:spLocks noGrp="1"/>
          </p:cNvSpPr>
          <p:nvPr>
            <p:ph type="dt" sz="half" idx="10"/>
          </p:nvPr>
        </p:nvSpPr>
        <p:spPr/>
        <p:txBody>
          <a:bodyPr/>
          <a:lstStyle/>
          <a:p>
            <a:fld id="{48A87A34-81AB-432B-8DAE-1953F412C126}" type="datetimeFigureOut">
              <a:rPr lang="en-US" dirty="0"/>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но заглавие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5/28/2020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idx="1"/>
          </p:nvPr>
        </p:nvSpPr>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лавка разд.">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bg-BG"/>
              <a:t>Редакт. стил загл. образец</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5/28/2020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bg-BG"/>
              <a:t>Редакт. стил загл. образец</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685800" y="3132666"/>
            <a:ext cx="5311775" cy="3086019"/>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6172200" y="3132666"/>
            <a:ext cx="5334000" cy="3086019"/>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bg-BG"/>
              <a:t>Редакт. стил загл. образец</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48A87A34-81AB-432B-8DAE-1953F412C126}" type="datetimeFigureOut">
              <a:rPr lang="en-US" dirty="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bg-BG"/>
              <a:t>Редакт. стил загл. образец</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48A87A34-81AB-432B-8DAE-1953F412C126}" type="datetimeFigureOut">
              <a:rPr lang="en-US" dirty="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5/28/2020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E63E7A4-A272-4644-BE74-78D761FC5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03C5846-EA59-4F5C-87F1-D783CEF81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4" name="Picture 33">
            <a:extLst>
              <a:ext uri="{FF2B5EF4-FFF2-40B4-BE49-F238E27FC236}">
                <a16:creationId xmlns:a16="http://schemas.microsoft.com/office/drawing/2014/main" id="{10EC9341-0F0E-4576-8E72-2A90C9422C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3459450" y="2187575"/>
            <a:ext cx="6857999" cy="2482850"/>
          </a:xfrm>
          <a:prstGeom prst="rect">
            <a:avLst/>
          </a:prstGeom>
        </p:spPr>
      </p:pic>
      <p:sp>
        <p:nvSpPr>
          <p:cNvPr id="2" name="Заглавие 1">
            <a:extLst>
              <a:ext uri="{FF2B5EF4-FFF2-40B4-BE49-F238E27FC236}">
                <a16:creationId xmlns:a16="http://schemas.microsoft.com/office/drawing/2014/main" id="{8367A14F-D0DD-490B-828F-E741FAB732C4}"/>
              </a:ext>
            </a:extLst>
          </p:cNvPr>
          <p:cNvSpPr>
            <a:spLocks noGrp="1"/>
          </p:cNvSpPr>
          <p:nvPr>
            <p:ph type="ctrTitle"/>
          </p:nvPr>
        </p:nvSpPr>
        <p:spPr>
          <a:xfrm>
            <a:off x="792483" y="821265"/>
            <a:ext cx="6326774" cy="5222117"/>
          </a:xfrm>
        </p:spPr>
        <p:txBody>
          <a:bodyPr anchor="ctr">
            <a:normAutofit/>
          </a:bodyPr>
          <a:lstStyle/>
          <a:p>
            <a:pPr algn="r"/>
            <a:r>
              <a:rPr lang="bg-BG" sz="5400" b="1" dirty="0">
                <a:solidFill>
                  <a:srgbClr val="FFFFFF"/>
                </a:solidFill>
              </a:rPr>
              <a:t>Теории за обществения договор</a:t>
            </a:r>
            <a:endParaRPr lang="bg-BG" sz="5400" dirty="0">
              <a:solidFill>
                <a:srgbClr val="FFFFFF"/>
              </a:solidFill>
            </a:endParaRPr>
          </a:p>
        </p:txBody>
      </p:sp>
      <p:sp>
        <p:nvSpPr>
          <p:cNvPr id="3" name="Подзаглавие 2">
            <a:extLst>
              <a:ext uri="{FF2B5EF4-FFF2-40B4-BE49-F238E27FC236}">
                <a16:creationId xmlns:a16="http://schemas.microsoft.com/office/drawing/2014/main" id="{01D58062-FEE5-4458-B83F-06E7E52898B9}"/>
              </a:ext>
            </a:extLst>
          </p:cNvPr>
          <p:cNvSpPr>
            <a:spLocks noGrp="1"/>
          </p:cNvSpPr>
          <p:nvPr>
            <p:ph type="subTitle" idx="1"/>
          </p:nvPr>
        </p:nvSpPr>
        <p:spPr>
          <a:xfrm>
            <a:off x="8392885" y="821265"/>
            <a:ext cx="3243944" cy="5222117"/>
          </a:xfrm>
        </p:spPr>
        <p:txBody>
          <a:bodyPr anchor="ctr">
            <a:normAutofit/>
          </a:bodyPr>
          <a:lstStyle/>
          <a:p>
            <a:r>
              <a:rPr lang="bg-BG" dirty="0"/>
              <a:t>Философия 10 клас</a:t>
            </a:r>
          </a:p>
        </p:txBody>
      </p:sp>
    </p:spTree>
    <p:extLst>
      <p:ext uri="{BB962C8B-B14F-4D97-AF65-F5344CB8AC3E}">
        <p14:creationId xmlns:p14="http://schemas.microsoft.com/office/powerpoint/2010/main" val="30598039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44D7689-3B81-4759-9392-3780E57449AC}"/>
              </a:ext>
            </a:extLst>
          </p:cNvPr>
          <p:cNvSpPr>
            <a:spLocks noGrp="1"/>
          </p:cNvSpPr>
          <p:nvPr>
            <p:ph type="title"/>
          </p:nvPr>
        </p:nvSpPr>
        <p:spPr>
          <a:xfrm>
            <a:off x="2895600" y="764373"/>
            <a:ext cx="8610600" cy="1293028"/>
          </a:xfrm>
        </p:spPr>
        <p:txBody>
          <a:bodyPr>
            <a:normAutofit/>
          </a:bodyPr>
          <a:lstStyle/>
          <a:p>
            <a:r>
              <a:rPr lang="bg-BG"/>
              <a:t>Томас Хобс – държавата е необходимо зло</a:t>
            </a:r>
            <a:endParaRPr lang="bg-BG" dirty="0"/>
          </a:p>
        </p:txBody>
      </p:sp>
      <p:sp>
        <p:nvSpPr>
          <p:cNvPr id="3" name="Контейнер за съдържание 2">
            <a:extLst>
              <a:ext uri="{FF2B5EF4-FFF2-40B4-BE49-F238E27FC236}">
                <a16:creationId xmlns:a16="http://schemas.microsoft.com/office/drawing/2014/main" id="{528A1EB9-89C1-433F-A239-E6392EACA63B}"/>
              </a:ext>
            </a:extLst>
          </p:cNvPr>
          <p:cNvSpPr>
            <a:spLocks noGrp="1"/>
          </p:cNvSpPr>
          <p:nvPr>
            <p:ph idx="1"/>
          </p:nvPr>
        </p:nvSpPr>
        <p:spPr>
          <a:xfrm>
            <a:off x="685800" y="2194560"/>
            <a:ext cx="6071461" cy="4024125"/>
          </a:xfrm>
        </p:spPr>
        <p:txBody>
          <a:bodyPr>
            <a:normAutofit/>
          </a:bodyPr>
          <a:lstStyle/>
          <a:p>
            <a:pPr marL="0" indent="0" algn="just">
              <a:buNone/>
            </a:pPr>
            <a:r>
              <a:rPr lang="bg-BG" dirty="0"/>
              <a:t>Според Хобс хора трябва да отстъпят напълно индивидуалното си право на свобода, да делегират цялата влас на владетеля и да се съгласят да му се подчиняват. В замяна ще получат закрила и гарантиране на мир, сигурност и законност. Владетелят може да се справи с тази задача само, ако има абсолютна власт. Държавата е необходимо зло.</a:t>
            </a:r>
          </a:p>
          <a:p>
            <a:endParaRPr lang="bg-BG" dirty="0"/>
          </a:p>
        </p:txBody>
      </p:sp>
      <p:pic>
        <p:nvPicPr>
          <p:cNvPr id="5" name="Картина 4">
            <a:extLst>
              <a:ext uri="{FF2B5EF4-FFF2-40B4-BE49-F238E27FC236}">
                <a16:creationId xmlns:a16="http://schemas.microsoft.com/office/drawing/2014/main" id="{B514D26F-BB14-42BF-A9DC-964859D16431}"/>
              </a:ext>
            </a:extLst>
          </p:cNvPr>
          <p:cNvPicPr>
            <a:picLocks noChangeAspect="1"/>
          </p:cNvPicPr>
          <p:nvPr/>
        </p:nvPicPr>
        <p:blipFill rotWithShape="1">
          <a:blip r:embed="rId2"/>
          <a:srcRect t="23133" r="-2" b="6234"/>
          <a:stretch/>
        </p:blipFill>
        <p:spPr>
          <a:xfrm>
            <a:off x="7291754" y="2229566"/>
            <a:ext cx="4085492" cy="1920240"/>
          </a:xfrm>
          <a:prstGeom prst="rect">
            <a:avLst/>
          </a:prstGeom>
        </p:spPr>
      </p:pic>
      <p:pic>
        <p:nvPicPr>
          <p:cNvPr id="4" name="Картина 3">
            <a:extLst>
              <a:ext uri="{FF2B5EF4-FFF2-40B4-BE49-F238E27FC236}">
                <a16:creationId xmlns:a16="http://schemas.microsoft.com/office/drawing/2014/main" id="{F6FCEBDC-F26F-45F6-984C-07DB6CA000BF}"/>
              </a:ext>
            </a:extLst>
          </p:cNvPr>
          <p:cNvPicPr>
            <a:picLocks noChangeAspect="1"/>
          </p:cNvPicPr>
          <p:nvPr/>
        </p:nvPicPr>
        <p:blipFill rotWithShape="1">
          <a:blip r:embed="rId3"/>
          <a:srcRect t="15346" r="-2" b="721"/>
          <a:stretch/>
        </p:blipFill>
        <p:spPr>
          <a:xfrm>
            <a:off x="7291754" y="4298445"/>
            <a:ext cx="4085492" cy="1920240"/>
          </a:xfrm>
          <a:prstGeom prst="rect">
            <a:avLst/>
          </a:prstGeom>
        </p:spPr>
      </p:pic>
    </p:spTree>
    <p:extLst>
      <p:ext uri="{BB962C8B-B14F-4D97-AF65-F5344CB8AC3E}">
        <p14:creationId xmlns:p14="http://schemas.microsoft.com/office/powerpoint/2010/main" val="4097068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B690C2C-A78F-4906-B321-C719C2E50124}"/>
              </a:ext>
            </a:extLst>
          </p:cNvPr>
          <p:cNvSpPr>
            <a:spLocks noGrp="1"/>
          </p:cNvSpPr>
          <p:nvPr>
            <p:ph type="title"/>
          </p:nvPr>
        </p:nvSpPr>
        <p:spPr>
          <a:xfrm>
            <a:off x="2895600" y="764373"/>
            <a:ext cx="8610600" cy="1293028"/>
          </a:xfrm>
        </p:spPr>
        <p:txBody>
          <a:bodyPr>
            <a:normAutofit/>
          </a:bodyPr>
          <a:lstStyle/>
          <a:p>
            <a:r>
              <a:rPr lang="bg-BG" sz="2800" b="1"/>
              <a:t>Как гражданите могат да контролират спазването на обществения договор?</a:t>
            </a:r>
            <a:br>
              <a:rPr lang="bg-BG" sz="2800"/>
            </a:br>
            <a:endParaRPr lang="bg-BG" sz="2800"/>
          </a:p>
        </p:txBody>
      </p:sp>
      <p:sp>
        <p:nvSpPr>
          <p:cNvPr id="3" name="Контейнер за съдържание 2">
            <a:extLst>
              <a:ext uri="{FF2B5EF4-FFF2-40B4-BE49-F238E27FC236}">
                <a16:creationId xmlns:a16="http://schemas.microsoft.com/office/drawing/2014/main" id="{9EB41B4E-99BD-4933-9DD3-7217482BFAE5}"/>
              </a:ext>
            </a:extLst>
          </p:cNvPr>
          <p:cNvSpPr>
            <a:spLocks noGrp="1"/>
          </p:cNvSpPr>
          <p:nvPr>
            <p:ph idx="1"/>
          </p:nvPr>
        </p:nvSpPr>
        <p:spPr>
          <a:xfrm>
            <a:off x="685800" y="2194560"/>
            <a:ext cx="6071461" cy="4024125"/>
          </a:xfrm>
        </p:spPr>
        <p:txBody>
          <a:bodyPr>
            <a:normAutofit/>
          </a:bodyPr>
          <a:lstStyle/>
          <a:p>
            <a:pPr marL="0" indent="0" algn="just">
              <a:buNone/>
            </a:pPr>
            <a:r>
              <a:rPr lang="bg-BG" sz="1900" dirty="0"/>
              <a:t>Първата стратегия се състои в разделението на властите. Според функциите на държавното управление се дели на законодателна, изпълнителна и съдебна. Трите власти са независими една от друга. Те взаимно се контролират взаимно. така никоя личност или институция не може да притежава цялата власт. Тази идея е предложена от френския философ Монтескьо. Принципът на разделението на властите е възприет от всички съвременни демократични конституции. Главната цел е да се защити свободата. Разделението на властите са гарант за защита на основните човешки права.</a:t>
            </a:r>
          </a:p>
          <a:p>
            <a:endParaRPr lang="bg-BG" sz="1900" dirty="0"/>
          </a:p>
        </p:txBody>
      </p:sp>
      <p:pic>
        <p:nvPicPr>
          <p:cNvPr id="4" name="Картина 3">
            <a:extLst>
              <a:ext uri="{FF2B5EF4-FFF2-40B4-BE49-F238E27FC236}">
                <a16:creationId xmlns:a16="http://schemas.microsoft.com/office/drawing/2014/main" id="{CAE9922B-3770-4DF7-8FB8-4F2C6640DEEF}"/>
              </a:ext>
            </a:extLst>
          </p:cNvPr>
          <p:cNvPicPr>
            <a:picLocks noChangeAspect="1"/>
          </p:cNvPicPr>
          <p:nvPr/>
        </p:nvPicPr>
        <p:blipFill rotWithShape="1">
          <a:blip r:embed="rId2"/>
          <a:srcRect t="21273" r="1" b="49434"/>
          <a:stretch/>
        </p:blipFill>
        <p:spPr>
          <a:xfrm>
            <a:off x="7291754" y="2229566"/>
            <a:ext cx="4085492" cy="1920240"/>
          </a:xfrm>
          <a:prstGeom prst="rect">
            <a:avLst/>
          </a:prstGeom>
        </p:spPr>
      </p:pic>
      <p:pic>
        <p:nvPicPr>
          <p:cNvPr id="5" name="Картина 4">
            <a:extLst>
              <a:ext uri="{FF2B5EF4-FFF2-40B4-BE49-F238E27FC236}">
                <a16:creationId xmlns:a16="http://schemas.microsoft.com/office/drawing/2014/main" id="{84A37FBC-4DD6-44B9-B11D-ABCD808DBF8B}"/>
              </a:ext>
            </a:extLst>
          </p:cNvPr>
          <p:cNvPicPr>
            <a:picLocks noChangeAspect="1"/>
          </p:cNvPicPr>
          <p:nvPr/>
        </p:nvPicPr>
        <p:blipFill rotWithShape="1">
          <a:blip r:embed="rId3"/>
          <a:srcRect t="34047" r="-3" b="1814"/>
          <a:stretch/>
        </p:blipFill>
        <p:spPr>
          <a:xfrm>
            <a:off x="7291754" y="4298445"/>
            <a:ext cx="4085492" cy="1920240"/>
          </a:xfrm>
          <a:prstGeom prst="rect">
            <a:avLst/>
          </a:prstGeom>
        </p:spPr>
      </p:pic>
    </p:spTree>
    <p:extLst>
      <p:ext uri="{BB962C8B-B14F-4D97-AF65-F5344CB8AC3E}">
        <p14:creationId xmlns:p14="http://schemas.microsoft.com/office/powerpoint/2010/main" val="3029633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1AFD7C3-FFD6-49B6-BCF2-363805748319}"/>
              </a:ext>
            </a:extLst>
          </p:cNvPr>
          <p:cNvSpPr>
            <a:spLocks noGrp="1"/>
          </p:cNvSpPr>
          <p:nvPr>
            <p:ph type="title"/>
          </p:nvPr>
        </p:nvSpPr>
        <p:spPr>
          <a:xfrm>
            <a:off x="2895600" y="764373"/>
            <a:ext cx="8610600" cy="1293028"/>
          </a:xfrm>
        </p:spPr>
        <p:txBody>
          <a:bodyPr>
            <a:normAutofit/>
          </a:bodyPr>
          <a:lstStyle/>
          <a:p>
            <a:r>
              <a:rPr lang="bg-BG" sz="2800" b="1"/>
              <a:t>Как гражданите могат да контролират спазването на обществения договор?</a:t>
            </a:r>
            <a:br>
              <a:rPr lang="bg-BG" sz="2800"/>
            </a:br>
            <a:endParaRPr lang="bg-BG" sz="2800"/>
          </a:p>
        </p:txBody>
      </p:sp>
      <p:sp>
        <p:nvSpPr>
          <p:cNvPr id="3" name="Контейнер за съдържание 2">
            <a:extLst>
              <a:ext uri="{FF2B5EF4-FFF2-40B4-BE49-F238E27FC236}">
                <a16:creationId xmlns:a16="http://schemas.microsoft.com/office/drawing/2014/main" id="{83AC623B-9F92-4AD8-9B85-4FE31B6ED0B9}"/>
              </a:ext>
            </a:extLst>
          </p:cNvPr>
          <p:cNvSpPr>
            <a:spLocks noGrp="1"/>
          </p:cNvSpPr>
          <p:nvPr>
            <p:ph idx="1"/>
          </p:nvPr>
        </p:nvSpPr>
        <p:spPr>
          <a:xfrm>
            <a:off x="685800" y="2194560"/>
            <a:ext cx="6071461" cy="4024125"/>
          </a:xfrm>
        </p:spPr>
        <p:txBody>
          <a:bodyPr>
            <a:normAutofit/>
          </a:bodyPr>
          <a:lstStyle/>
          <a:p>
            <a:pPr marL="0" indent="0" algn="just">
              <a:buNone/>
            </a:pPr>
            <a:r>
              <a:rPr lang="bg-BG" dirty="0"/>
              <a:t>Втората стратегия е свързана с поставянето на принципа на върховенството на закона в основата на държавното управление. Това означава, че държавата е длъжна да функционира съобразно своите закони</a:t>
            </a:r>
          </a:p>
          <a:p>
            <a:endParaRPr lang="bg-BG" dirty="0"/>
          </a:p>
        </p:txBody>
      </p:sp>
      <p:pic>
        <p:nvPicPr>
          <p:cNvPr id="5" name="Картина 4">
            <a:extLst>
              <a:ext uri="{FF2B5EF4-FFF2-40B4-BE49-F238E27FC236}">
                <a16:creationId xmlns:a16="http://schemas.microsoft.com/office/drawing/2014/main" id="{8581ADC2-62E0-4068-AC81-34D80BFCE1C8}"/>
              </a:ext>
            </a:extLst>
          </p:cNvPr>
          <p:cNvPicPr>
            <a:picLocks noChangeAspect="1"/>
          </p:cNvPicPr>
          <p:nvPr/>
        </p:nvPicPr>
        <p:blipFill rotWithShape="1">
          <a:blip r:embed="rId2"/>
          <a:srcRect t="20328" r="-1" b="49349"/>
          <a:stretch/>
        </p:blipFill>
        <p:spPr>
          <a:xfrm>
            <a:off x="7291754" y="2229566"/>
            <a:ext cx="4085492" cy="1920240"/>
          </a:xfrm>
          <a:prstGeom prst="rect">
            <a:avLst/>
          </a:prstGeom>
        </p:spPr>
      </p:pic>
      <p:pic>
        <p:nvPicPr>
          <p:cNvPr id="4" name="Картина 3">
            <a:extLst>
              <a:ext uri="{FF2B5EF4-FFF2-40B4-BE49-F238E27FC236}">
                <a16:creationId xmlns:a16="http://schemas.microsoft.com/office/drawing/2014/main" id="{844756CE-E6BD-4537-B647-E6087473497A}"/>
              </a:ext>
            </a:extLst>
          </p:cNvPr>
          <p:cNvPicPr>
            <a:picLocks noChangeAspect="1"/>
          </p:cNvPicPr>
          <p:nvPr/>
        </p:nvPicPr>
        <p:blipFill rotWithShape="1">
          <a:blip r:embed="rId3"/>
          <a:srcRect t="11286" r="-2" b="18082"/>
          <a:stretch/>
        </p:blipFill>
        <p:spPr>
          <a:xfrm>
            <a:off x="7291754" y="4298445"/>
            <a:ext cx="4085492" cy="1920240"/>
          </a:xfrm>
          <a:prstGeom prst="rect">
            <a:avLst/>
          </a:prstGeom>
        </p:spPr>
      </p:pic>
    </p:spTree>
    <p:extLst>
      <p:ext uri="{BB962C8B-B14F-4D97-AF65-F5344CB8AC3E}">
        <p14:creationId xmlns:p14="http://schemas.microsoft.com/office/powerpoint/2010/main" val="124794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4C65A09-8C75-45D5-91DA-61E1A8ACBCA9}"/>
              </a:ext>
            </a:extLst>
          </p:cNvPr>
          <p:cNvSpPr>
            <a:spLocks noGrp="1"/>
          </p:cNvSpPr>
          <p:nvPr>
            <p:ph type="title"/>
          </p:nvPr>
        </p:nvSpPr>
        <p:spPr>
          <a:xfrm>
            <a:off x="2895600" y="764373"/>
            <a:ext cx="8610600" cy="1293028"/>
          </a:xfrm>
        </p:spPr>
        <p:txBody>
          <a:bodyPr>
            <a:normAutofit/>
          </a:bodyPr>
          <a:lstStyle/>
          <a:p>
            <a:r>
              <a:rPr lang="bg-BG" dirty="0"/>
              <a:t>Изпълнителна власт</a:t>
            </a:r>
          </a:p>
        </p:txBody>
      </p:sp>
      <p:sp>
        <p:nvSpPr>
          <p:cNvPr id="3" name="Контейнер за съдържание 2">
            <a:extLst>
              <a:ext uri="{FF2B5EF4-FFF2-40B4-BE49-F238E27FC236}">
                <a16:creationId xmlns:a16="http://schemas.microsoft.com/office/drawing/2014/main" id="{037DF5A2-707B-4EEC-BADC-A9E13601A789}"/>
              </a:ext>
            </a:extLst>
          </p:cNvPr>
          <p:cNvSpPr>
            <a:spLocks noGrp="1"/>
          </p:cNvSpPr>
          <p:nvPr>
            <p:ph idx="1"/>
          </p:nvPr>
        </p:nvSpPr>
        <p:spPr>
          <a:xfrm>
            <a:off x="685800" y="2194560"/>
            <a:ext cx="6071461" cy="4024125"/>
          </a:xfrm>
        </p:spPr>
        <p:txBody>
          <a:bodyPr>
            <a:normAutofit/>
          </a:bodyPr>
          <a:lstStyle/>
          <a:p>
            <a:pPr marL="0" indent="0" algn="just">
              <a:buNone/>
            </a:pPr>
            <a:r>
              <a:rPr lang="bg-BG" sz="1900" b="1" dirty="0"/>
              <a:t>Изпълнителната власт</a:t>
            </a:r>
            <a:r>
              <a:rPr lang="bg-BG" sz="1900" dirty="0"/>
              <a:t> въвежда законите. Министър председателят се избира от парламента за срок от 4 години и е задължен да предложи правителство. Предлага и назначава областните управители. Министерски съвет се състои от всички министри и председатели на комисии, които имат ранг на министри. Министерският съвет приема укази, постановления, наредби, решения и правилници, предлага законопроекти и ги внася в народното събрание за одобрение. Оглавява система от изпълнителни органи, ръководи и осъществява вътрешната и външната политика.</a:t>
            </a:r>
          </a:p>
          <a:p>
            <a:endParaRPr lang="bg-BG" sz="1900" dirty="0"/>
          </a:p>
        </p:txBody>
      </p:sp>
      <p:pic>
        <p:nvPicPr>
          <p:cNvPr id="5" name="Картина 4">
            <a:extLst>
              <a:ext uri="{FF2B5EF4-FFF2-40B4-BE49-F238E27FC236}">
                <a16:creationId xmlns:a16="http://schemas.microsoft.com/office/drawing/2014/main" id="{39B57295-2235-460E-90F0-308A699258F9}"/>
              </a:ext>
            </a:extLst>
          </p:cNvPr>
          <p:cNvPicPr>
            <a:picLocks noChangeAspect="1"/>
          </p:cNvPicPr>
          <p:nvPr/>
        </p:nvPicPr>
        <p:blipFill rotWithShape="1">
          <a:blip r:embed="rId2"/>
          <a:srcRect t="12401" r="-2" b="3666"/>
          <a:stretch/>
        </p:blipFill>
        <p:spPr>
          <a:xfrm>
            <a:off x="7291754" y="2229566"/>
            <a:ext cx="4085492" cy="1920240"/>
          </a:xfrm>
          <a:prstGeom prst="rect">
            <a:avLst/>
          </a:prstGeom>
        </p:spPr>
      </p:pic>
      <p:pic>
        <p:nvPicPr>
          <p:cNvPr id="4" name="Картина 3">
            <a:extLst>
              <a:ext uri="{FF2B5EF4-FFF2-40B4-BE49-F238E27FC236}">
                <a16:creationId xmlns:a16="http://schemas.microsoft.com/office/drawing/2014/main" id="{0DF806E4-FB71-44EB-853C-5342110C79D1}"/>
              </a:ext>
            </a:extLst>
          </p:cNvPr>
          <p:cNvPicPr>
            <a:picLocks noChangeAspect="1"/>
          </p:cNvPicPr>
          <p:nvPr/>
        </p:nvPicPr>
        <p:blipFill rotWithShape="1">
          <a:blip r:embed="rId3"/>
          <a:srcRect t="17706" r="-2" b="11662"/>
          <a:stretch/>
        </p:blipFill>
        <p:spPr>
          <a:xfrm>
            <a:off x="7291754" y="4298445"/>
            <a:ext cx="4085492" cy="1920240"/>
          </a:xfrm>
          <a:prstGeom prst="rect">
            <a:avLst/>
          </a:prstGeom>
        </p:spPr>
      </p:pic>
    </p:spTree>
    <p:extLst>
      <p:ext uri="{BB962C8B-B14F-4D97-AF65-F5344CB8AC3E}">
        <p14:creationId xmlns:p14="http://schemas.microsoft.com/office/powerpoint/2010/main" val="991462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E2F98398-A869-4796-B0E4-1807A59280A6}"/>
              </a:ext>
            </a:extLst>
          </p:cNvPr>
          <p:cNvSpPr>
            <a:spLocks noGrp="1"/>
          </p:cNvSpPr>
          <p:nvPr>
            <p:ph type="title"/>
          </p:nvPr>
        </p:nvSpPr>
        <p:spPr>
          <a:xfrm>
            <a:off x="619760" y="764373"/>
            <a:ext cx="6832600" cy="1293028"/>
          </a:xfrm>
        </p:spPr>
        <p:txBody>
          <a:bodyPr>
            <a:normAutofit/>
          </a:bodyPr>
          <a:lstStyle/>
          <a:p>
            <a:r>
              <a:rPr lang="bg-BG" dirty="0"/>
              <a:t>Законодателна власт</a:t>
            </a:r>
          </a:p>
        </p:txBody>
      </p:sp>
      <p:sp>
        <p:nvSpPr>
          <p:cNvPr id="3" name="Контейнер за съдържание 2">
            <a:extLst>
              <a:ext uri="{FF2B5EF4-FFF2-40B4-BE49-F238E27FC236}">
                <a16:creationId xmlns:a16="http://schemas.microsoft.com/office/drawing/2014/main" id="{BA5EDE6B-BEC3-4C8B-8F80-51139121BFC4}"/>
              </a:ext>
            </a:extLst>
          </p:cNvPr>
          <p:cNvSpPr>
            <a:spLocks noGrp="1"/>
          </p:cNvSpPr>
          <p:nvPr>
            <p:ph idx="1"/>
          </p:nvPr>
        </p:nvSpPr>
        <p:spPr>
          <a:xfrm>
            <a:off x="619760" y="2194560"/>
            <a:ext cx="6832600" cy="4024125"/>
          </a:xfrm>
        </p:spPr>
        <p:txBody>
          <a:bodyPr>
            <a:normAutofit/>
          </a:bodyPr>
          <a:lstStyle/>
          <a:p>
            <a:pPr marL="0" indent="0" algn="just">
              <a:buNone/>
            </a:pPr>
            <a:r>
              <a:rPr lang="bg-BG" sz="2000" b="1" dirty="0"/>
              <a:t>Законодателната власт</a:t>
            </a:r>
            <a:r>
              <a:rPr lang="bg-BG" sz="2000" dirty="0"/>
              <a:t> се осъществява в парламента. Отговаря за приемането на законите, одобряването на държавния бюджет, насрочването на президентски избори, разполага войски извън България, ратифицира международни договори и споразумения. </a:t>
            </a:r>
          </a:p>
          <a:p>
            <a:pPr marL="0" indent="0" algn="just">
              <a:buNone/>
            </a:pPr>
            <a:r>
              <a:rPr lang="bg-BG" sz="2000" dirty="0"/>
              <a:t>Великото народно събрание е с разширен състав и има изключителните права да приема нова Конституция, промени в територията, формата на държавното управление и реда за изменение на Конституцията.</a:t>
            </a:r>
          </a:p>
          <a:p>
            <a:endParaRPr lang="bg-BG" sz="2000" dirty="0"/>
          </a:p>
        </p:txBody>
      </p:sp>
      <p:pic>
        <p:nvPicPr>
          <p:cNvPr id="5" name="Картина 4">
            <a:extLst>
              <a:ext uri="{FF2B5EF4-FFF2-40B4-BE49-F238E27FC236}">
                <a16:creationId xmlns:a16="http://schemas.microsoft.com/office/drawing/2014/main" id="{DC3579D2-6DD2-45B8-8BA9-505FC2A7D3AC}"/>
              </a:ext>
            </a:extLst>
          </p:cNvPr>
          <p:cNvPicPr>
            <a:picLocks noChangeAspect="1"/>
          </p:cNvPicPr>
          <p:nvPr/>
        </p:nvPicPr>
        <p:blipFill rotWithShape="1">
          <a:blip r:embed="rId2"/>
          <a:srcRect t="728" r="2" b="2"/>
          <a:stretch/>
        </p:blipFill>
        <p:spPr>
          <a:xfrm>
            <a:off x="7861238" y="933693"/>
            <a:ext cx="3644962" cy="2377440"/>
          </a:xfrm>
          <a:prstGeom prst="rect">
            <a:avLst/>
          </a:prstGeom>
        </p:spPr>
      </p:pic>
      <p:pic>
        <p:nvPicPr>
          <p:cNvPr id="4" name="Картина 3">
            <a:extLst>
              <a:ext uri="{FF2B5EF4-FFF2-40B4-BE49-F238E27FC236}">
                <a16:creationId xmlns:a16="http://schemas.microsoft.com/office/drawing/2014/main" id="{D10D9B75-DB68-4C4C-B4B6-1A6852ED2AC3}"/>
              </a:ext>
            </a:extLst>
          </p:cNvPr>
          <p:cNvPicPr>
            <a:picLocks noChangeAspect="1"/>
          </p:cNvPicPr>
          <p:nvPr/>
        </p:nvPicPr>
        <p:blipFill rotWithShape="1">
          <a:blip r:embed="rId3"/>
          <a:srcRect l="14601" r="11352"/>
          <a:stretch/>
        </p:blipFill>
        <p:spPr>
          <a:xfrm>
            <a:off x="7861238" y="3588301"/>
            <a:ext cx="3644962" cy="2377440"/>
          </a:xfrm>
          <a:prstGeom prst="rect">
            <a:avLst/>
          </a:prstGeom>
        </p:spPr>
      </p:pic>
    </p:spTree>
    <p:extLst>
      <p:ext uri="{BB962C8B-B14F-4D97-AF65-F5344CB8AC3E}">
        <p14:creationId xmlns:p14="http://schemas.microsoft.com/office/powerpoint/2010/main" val="3732412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C32A8B63-25C6-4A5F-AE66-BC503912ABCF}"/>
              </a:ext>
            </a:extLst>
          </p:cNvPr>
          <p:cNvSpPr>
            <a:spLocks noGrp="1"/>
          </p:cNvSpPr>
          <p:nvPr>
            <p:ph type="title"/>
          </p:nvPr>
        </p:nvSpPr>
        <p:spPr>
          <a:xfrm>
            <a:off x="2895600" y="764373"/>
            <a:ext cx="8610600" cy="1293028"/>
          </a:xfrm>
        </p:spPr>
        <p:txBody>
          <a:bodyPr>
            <a:normAutofit/>
          </a:bodyPr>
          <a:lstStyle/>
          <a:p>
            <a:r>
              <a:rPr lang="bg-BG" dirty="0"/>
              <a:t>Съдебна власт</a:t>
            </a:r>
          </a:p>
        </p:txBody>
      </p:sp>
      <p:sp>
        <p:nvSpPr>
          <p:cNvPr id="3" name="Контейнер за съдържание 2">
            <a:extLst>
              <a:ext uri="{FF2B5EF4-FFF2-40B4-BE49-F238E27FC236}">
                <a16:creationId xmlns:a16="http://schemas.microsoft.com/office/drawing/2014/main" id="{2BFE2F0E-3C4F-40B2-95DF-082D1A08554D}"/>
              </a:ext>
            </a:extLst>
          </p:cNvPr>
          <p:cNvSpPr>
            <a:spLocks noGrp="1"/>
          </p:cNvSpPr>
          <p:nvPr>
            <p:ph idx="1"/>
          </p:nvPr>
        </p:nvSpPr>
        <p:spPr>
          <a:xfrm>
            <a:off x="685800" y="2194560"/>
            <a:ext cx="6071461" cy="4024125"/>
          </a:xfrm>
        </p:spPr>
        <p:txBody>
          <a:bodyPr>
            <a:normAutofit/>
          </a:bodyPr>
          <a:lstStyle/>
          <a:p>
            <a:pPr marL="0" indent="0" algn="just">
              <a:buNone/>
            </a:pPr>
            <a:r>
              <a:rPr lang="bg-BG" sz="1700" b="1" dirty="0"/>
              <a:t>Съдебната власт</a:t>
            </a:r>
            <a:r>
              <a:rPr lang="bg-BG" sz="1700" dirty="0"/>
              <a:t> се състои от три подсистеми – съдебни, прокурорски и следствени органи. Отговорна е за интерпретирането на законите и е независима от другите две власти. Защитава правата и законните интереси на гражданите, юридическите страни и страната. При осъществяването на своите функции съдиите, съдебните заседатели, прокурорите и следователите се подчиняват само на закона. Правосъдието се осъществява в името на народа. Съдиите, прокурорите и следователите се назначават от Висш съдебен съвет. Състои се от председателите на двете върховни съдилища, главния прокурор и 22 членове, половината от които се избират от НС. Имат 5 годишен мандат.</a:t>
            </a:r>
          </a:p>
          <a:p>
            <a:pPr algn="just"/>
            <a:endParaRPr lang="bg-BG" sz="1700" dirty="0"/>
          </a:p>
          <a:p>
            <a:endParaRPr lang="bg-BG" sz="1700" dirty="0"/>
          </a:p>
        </p:txBody>
      </p:sp>
      <p:pic>
        <p:nvPicPr>
          <p:cNvPr id="5" name="Картина 4">
            <a:extLst>
              <a:ext uri="{FF2B5EF4-FFF2-40B4-BE49-F238E27FC236}">
                <a16:creationId xmlns:a16="http://schemas.microsoft.com/office/drawing/2014/main" id="{BC4430C4-B253-4589-9F0C-56CFFA816108}"/>
              </a:ext>
            </a:extLst>
          </p:cNvPr>
          <p:cNvPicPr>
            <a:picLocks noChangeAspect="1"/>
          </p:cNvPicPr>
          <p:nvPr/>
        </p:nvPicPr>
        <p:blipFill rotWithShape="1">
          <a:blip r:embed="rId2"/>
          <a:srcRect t="18584" r="1" b="19787"/>
          <a:stretch/>
        </p:blipFill>
        <p:spPr>
          <a:xfrm>
            <a:off x="7291754" y="2229566"/>
            <a:ext cx="4085492" cy="1920240"/>
          </a:xfrm>
          <a:prstGeom prst="rect">
            <a:avLst/>
          </a:prstGeom>
        </p:spPr>
      </p:pic>
      <p:pic>
        <p:nvPicPr>
          <p:cNvPr id="4" name="Картина 3">
            <a:extLst>
              <a:ext uri="{FF2B5EF4-FFF2-40B4-BE49-F238E27FC236}">
                <a16:creationId xmlns:a16="http://schemas.microsoft.com/office/drawing/2014/main" id="{E3051F40-66C7-4B0F-A2B6-0CDFCE0584DA}"/>
              </a:ext>
            </a:extLst>
          </p:cNvPr>
          <p:cNvPicPr>
            <a:picLocks noChangeAspect="1"/>
          </p:cNvPicPr>
          <p:nvPr/>
        </p:nvPicPr>
        <p:blipFill rotWithShape="1">
          <a:blip r:embed="rId3"/>
          <a:srcRect t="25527" b="2938"/>
          <a:stretch/>
        </p:blipFill>
        <p:spPr>
          <a:xfrm>
            <a:off x="7291754" y="4298445"/>
            <a:ext cx="4085492" cy="1920240"/>
          </a:xfrm>
          <a:prstGeom prst="rect">
            <a:avLst/>
          </a:prstGeom>
        </p:spPr>
      </p:pic>
    </p:spTree>
    <p:extLst>
      <p:ext uri="{BB962C8B-B14F-4D97-AF65-F5344CB8AC3E}">
        <p14:creationId xmlns:p14="http://schemas.microsoft.com/office/powerpoint/2010/main" val="1075641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BC47FCE-36BD-4C34-BC90-27AD0B185305}"/>
              </a:ext>
            </a:extLst>
          </p:cNvPr>
          <p:cNvSpPr>
            <a:spLocks noGrp="1"/>
          </p:cNvSpPr>
          <p:nvPr>
            <p:ph type="title"/>
          </p:nvPr>
        </p:nvSpPr>
        <p:spPr>
          <a:xfrm>
            <a:off x="2895600" y="764373"/>
            <a:ext cx="8610600" cy="1293028"/>
          </a:xfrm>
        </p:spPr>
        <p:txBody>
          <a:bodyPr>
            <a:normAutofit/>
          </a:bodyPr>
          <a:lstStyle/>
          <a:p>
            <a:r>
              <a:rPr lang="bg-BG" b="1"/>
              <a:t>Какво е държавата?</a:t>
            </a:r>
            <a:br>
              <a:rPr lang="bg-BG"/>
            </a:br>
            <a:endParaRPr lang="bg-BG"/>
          </a:p>
        </p:txBody>
      </p:sp>
      <p:sp>
        <p:nvSpPr>
          <p:cNvPr id="3" name="Контейнер за съдържание 2">
            <a:extLst>
              <a:ext uri="{FF2B5EF4-FFF2-40B4-BE49-F238E27FC236}">
                <a16:creationId xmlns:a16="http://schemas.microsoft.com/office/drawing/2014/main" id="{9C8188E3-48B3-42DF-9361-E76347FEFB88}"/>
              </a:ext>
            </a:extLst>
          </p:cNvPr>
          <p:cNvSpPr>
            <a:spLocks noGrp="1"/>
          </p:cNvSpPr>
          <p:nvPr>
            <p:ph idx="1"/>
          </p:nvPr>
        </p:nvSpPr>
        <p:spPr>
          <a:xfrm>
            <a:off x="677333" y="2194560"/>
            <a:ext cx="5816600" cy="4024125"/>
          </a:xfrm>
        </p:spPr>
        <p:txBody>
          <a:bodyPr>
            <a:normAutofit/>
          </a:bodyPr>
          <a:lstStyle/>
          <a:p>
            <a:pPr marL="0" indent="0" algn="just">
              <a:buNone/>
            </a:pPr>
            <a:r>
              <a:rPr lang="bg-BG" sz="2000" dirty="0"/>
              <a:t>Тя е естествена общност, продължение на семейството и рода, която помага на хората да живеят добре. Държавата се стреми към осигуряване на общото благо.</a:t>
            </a:r>
          </a:p>
          <a:p>
            <a:pPr marL="0" indent="0" algn="just">
              <a:buNone/>
            </a:pPr>
            <a:r>
              <a:rPr lang="bg-BG" sz="2000" dirty="0"/>
              <a:t>Томас Хобс сравнява държавата с митичното чудовище </a:t>
            </a:r>
            <a:r>
              <a:rPr lang="bg-BG" sz="2000" dirty="0" err="1"/>
              <a:t>Левиатан</a:t>
            </a:r>
            <a:r>
              <a:rPr lang="bg-BG" sz="2000" dirty="0"/>
              <a:t>, което излиза от дълбините на морето за въдвори мир и справедливост на земята. Според него без държава хората биха водили една непрекъсната война на всеки срещу всеки за място под слънцето.</a:t>
            </a:r>
          </a:p>
          <a:p>
            <a:endParaRPr lang="bg-BG" sz="2000" dirty="0"/>
          </a:p>
        </p:txBody>
      </p:sp>
      <p:pic>
        <p:nvPicPr>
          <p:cNvPr id="4" name="Картина 3">
            <a:extLst>
              <a:ext uri="{FF2B5EF4-FFF2-40B4-BE49-F238E27FC236}">
                <a16:creationId xmlns:a16="http://schemas.microsoft.com/office/drawing/2014/main" id="{09B4BF4F-EE19-4E71-ABA7-ABB413692D27}"/>
              </a:ext>
            </a:extLst>
          </p:cNvPr>
          <p:cNvPicPr>
            <a:picLocks noChangeAspect="1"/>
          </p:cNvPicPr>
          <p:nvPr/>
        </p:nvPicPr>
        <p:blipFill rotWithShape="1">
          <a:blip r:embed="rId2"/>
          <a:srcRect l="22277" r="10176" b="-1"/>
          <a:stretch/>
        </p:blipFill>
        <p:spPr>
          <a:xfrm>
            <a:off x="6985000" y="2392485"/>
            <a:ext cx="4521200" cy="3399863"/>
          </a:xfrm>
          <a:prstGeom prst="rect">
            <a:avLst/>
          </a:prstGeom>
        </p:spPr>
      </p:pic>
    </p:spTree>
    <p:extLst>
      <p:ext uri="{BB962C8B-B14F-4D97-AF65-F5344CB8AC3E}">
        <p14:creationId xmlns:p14="http://schemas.microsoft.com/office/powerpoint/2010/main" val="3600158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312A318-946F-486F-BB92-1BC06A57CD53}"/>
              </a:ext>
            </a:extLst>
          </p:cNvPr>
          <p:cNvSpPr>
            <a:spLocks noGrp="1"/>
          </p:cNvSpPr>
          <p:nvPr>
            <p:ph type="title"/>
          </p:nvPr>
        </p:nvSpPr>
        <p:spPr>
          <a:xfrm>
            <a:off x="2895600" y="764373"/>
            <a:ext cx="8610600" cy="1293028"/>
          </a:xfrm>
        </p:spPr>
        <p:txBody>
          <a:bodyPr>
            <a:normAutofit/>
          </a:bodyPr>
          <a:lstStyle/>
          <a:p>
            <a:r>
              <a:rPr lang="bg-BG" b="1"/>
              <a:t>Как възниква държавата?</a:t>
            </a:r>
            <a:br>
              <a:rPr lang="bg-BG"/>
            </a:br>
            <a:endParaRPr lang="bg-BG"/>
          </a:p>
        </p:txBody>
      </p:sp>
      <p:sp>
        <p:nvSpPr>
          <p:cNvPr id="3" name="Контейнер за съдържание 2">
            <a:extLst>
              <a:ext uri="{FF2B5EF4-FFF2-40B4-BE49-F238E27FC236}">
                <a16:creationId xmlns:a16="http://schemas.microsoft.com/office/drawing/2014/main" id="{5E94618D-8A59-418A-9FA2-6F3C54F9FA2B}"/>
              </a:ext>
            </a:extLst>
          </p:cNvPr>
          <p:cNvSpPr>
            <a:spLocks noGrp="1"/>
          </p:cNvSpPr>
          <p:nvPr>
            <p:ph idx="1"/>
          </p:nvPr>
        </p:nvSpPr>
        <p:spPr>
          <a:xfrm>
            <a:off x="677333" y="2194560"/>
            <a:ext cx="5816600" cy="4024125"/>
          </a:xfrm>
        </p:spPr>
        <p:txBody>
          <a:bodyPr>
            <a:normAutofit/>
          </a:bodyPr>
          <a:lstStyle/>
          <a:p>
            <a:pPr marL="0" indent="0" algn="just">
              <a:buNone/>
            </a:pPr>
            <a:r>
              <a:rPr lang="bg-BG" dirty="0"/>
              <a:t>Възникват в близост до водните </a:t>
            </a:r>
            <a:r>
              <a:rPr lang="bg-BG" dirty="0" err="1"/>
              <a:t>басеини</a:t>
            </a:r>
            <a:r>
              <a:rPr lang="bg-BG" dirty="0"/>
              <a:t>. Днес в света има много независими държави. Някои са с многовековна история, други са млади. </a:t>
            </a:r>
          </a:p>
          <a:p>
            <a:endParaRPr lang="bg-BG" dirty="0"/>
          </a:p>
        </p:txBody>
      </p:sp>
      <p:pic>
        <p:nvPicPr>
          <p:cNvPr id="4" name="Картина 3">
            <a:extLst>
              <a:ext uri="{FF2B5EF4-FFF2-40B4-BE49-F238E27FC236}">
                <a16:creationId xmlns:a16="http://schemas.microsoft.com/office/drawing/2014/main" id="{D10B37E7-6D64-4A45-B63D-937BEAACA435}"/>
              </a:ext>
            </a:extLst>
          </p:cNvPr>
          <p:cNvPicPr>
            <a:picLocks noChangeAspect="1"/>
          </p:cNvPicPr>
          <p:nvPr/>
        </p:nvPicPr>
        <p:blipFill rotWithShape="1">
          <a:blip r:embed="rId2"/>
          <a:srcRect l="22218" r="10240" b="-1"/>
          <a:stretch/>
        </p:blipFill>
        <p:spPr>
          <a:xfrm>
            <a:off x="6985000" y="2501159"/>
            <a:ext cx="4521200" cy="3410926"/>
          </a:xfrm>
          <a:prstGeom prst="rect">
            <a:avLst/>
          </a:prstGeom>
        </p:spPr>
      </p:pic>
    </p:spTree>
    <p:extLst>
      <p:ext uri="{BB962C8B-B14F-4D97-AF65-F5344CB8AC3E}">
        <p14:creationId xmlns:p14="http://schemas.microsoft.com/office/powerpoint/2010/main" val="693289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1B6257F-E357-4F7E-B7D2-A2B713D4EE2C}"/>
              </a:ext>
            </a:extLst>
          </p:cNvPr>
          <p:cNvSpPr>
            <a:spLocks noGrp="1"/>
          </p:cNvSpPr>
          <p:nvPr>
            <p:ph type="title"/>
          </p:nvPr>
        </p:nvSpPr>
        <p:spPr>
          <a:xfrm>
            <a:off x="2869096" y="764373"/>
            <a:ext cx="8610600" cy="1293028"/>
          </a:xfrm>
        </p:spPr>
        <p:txBody>
          <a:bodyPr>
            <a:normAutofit/>
          </a:bodyPr>
          <a:lstStyle/>
          <a:p>
            <a:r>
              <a:rPr lang="bg-BG" b="1" dirty="0"/>
              <a:t>Човешките общности</a:t>
            </a:r>
            <a:endParaRPr lang="bg-BG" dirty="0"/>
          </a:p>
        </p:txBody>
      </p:sp>
      <p:sp>
        <p:nvSpPr>
          <p:cNvPr id="3" name="Контейнер за съдържание 2">
            <a:extLst>
              <a:ext uri="{FF2B5EF4-FFF2-40B4-BE49-F238E27FC236}">
                <a16:creationId xmlns:a16="http://schemas.microsoft.com/office/drawing/2014/main" id="{250202C2-62AE-4A6F-8057-DB8E3DE31A43}"/>
              </a:ext>
            </a:extLst>
          </p:cNvPr>
          <p:cNvSpPr>
            <a:spLocks noGrp="1"/>
          </p:cNvSpPr>
          <p:nvPr>
            <p:ph idx="1"/>
          </p:nvPr>
        </p:nvSpPr>
        <p:spPr>
          <a:xfrm>
            <a:off x="685800" y="2194560"/>
            <a:ext cx="6071461" cy="4024125"/>
          </a:xfrm>
        </p:spPr>
        <p:txBody>
          <a:bodyPr>
            <a:normAutofit/>
          </a:bodyPr>
          <a:lstStyle/>
          <a:p>
            <a:pPr algn="just">
              <a:buFont typeface="Wingdings" panose="05000000000000000000" pitchFamily="2" charset="2"/>
              <a:buChar char="Ø"/>
            </a:pPr>
            <a:r>
              <a:rPr lang="bg-BG" dirty="0"/>
              <a:t>Естествени – възникват спонтанно, семейството, родът</a:t>
            </a:r>
          </a:p>
          <a:p>
            <a:pPr algn="just">
              <a:buFont typeface="Wingdings" panose="05000000000000000000" pitchFamily="2" charset="2"/>
              <a:buChar char="Ø"/>
            </a:pPr>
            <a:r>
              <a:rPr lang="bg-BG" dirty="0"/>
              <a:t>Договорни – на базата на договори, държавата, партията</a:t>
            </a:r>
          </a:p>
          <a:p>
            <a:pPr lvl="0" algn="just">
              <a:buFont typeface="Wingdings" panose="05000000000000000000" pitchFamily="2" charset="2"/>
              <a:buChar char="ü"/>
            </a:pPr>
            <a:r>
              <a:rPr lang="bg-BG" dirty="0"/>
              <a:t>Може ли човек да живее без държава?</a:t>
            </a:r>
          </a:p>
          <a:p>
            <a:pPr lvl="0" algn="just">
              <a:buFont typeface="Wingdings" panose="05000000000000000000" pitchFamily="2" charset="2"/>
              <a:buChar char="ü"/>
            </a:pPr>
            <a:r>
              <a:rPr lang="bg-BG" dirty="0"/>
              <a:t>Защо съществува държавата?</a:t>
            </a:r>
          </a:p>
          <a:p>
            <a:pPr lvl="0" algn="just">
              <a:buFont typeface="Wingdings" panose="05000000000000000000" pitchFamily="2" charset="2"/>
              <a:buChar char="ü"/>
            </a:pPr>
            <a:r>
              <a:rPr lang="bg-BG" dirty="0"/>
              <a:t>Коя е най-добрата държава?</a:t>
            </a:r>
          </a:p>
          <a:p>
            <a:pPr marL="0" indent="0" algn="just">
              <a:buNone/>
            </a:pPr>
            <a:r>
              <a:rPr lang="bg-BG" dirty="0"/>
              <a:t>Осигурява благоприятни възможности за постигане на общото благо. </a:t>
            </a:r>
          </a:p>
          <a:p>
            <a:endParaRPr lang="bg-BG" dirty="0"/>
          </a:p>
        </p:txBody>
      </p:sp>
      <p:pic>
        <p:nvPicPr>
          <p:cNvPr id="5" name="Картина 4">
            <a:extLst>
              <a:ext uri="{FF2B5EF4-FFF2-40B4-BE49-F238E27FC236}">
                <a16:creationId xmlns:a16="http://schemas.microsoft.com/office/drawing/2014/main" id="{0AD74CA6-CBE6-4E10-914B-3742A749EDC7}"/>
              </a:ext>
            </a:extLst>
          </p:cNvPr>
          <p:cNvPicPr>
            <a:picLocks noChangeAspect="1"/>
          </p:cNvPicPr>
          <p:nvPr/>
        </p:nvPicPr>
        <p:blipFill rotWithShape="1">
          <a:blip r:embed="rId2"/>
          <a:srcRect t="7854" r="-2" b="21513"/>
          <a:stretch/>
        </p:blipFill>
        <p:spPr>
          <a:xfrm>
            <a:off x="7291754" y="2229566"/>
            <a:ext cx="4085492" cy="1920240"/>
          </a:xfrm>
          <a:prstGeom prst="rect">
            <a:avLst/>
          </a:prstGeom>
        </p:spPr>
      </p:pic>
      <p:pic>
        <p:nvPicPr>
          <p:cNvPr id="4" name="Картина 3">
            <a:extLst>
              <a:ext uri="{FF2B5EF4-FFF2-40B4-BE49-F238E27FC236}">
                <a16:creationId xmlns:a16="http://schemas.microsoft.com/office/drawing/2014/main" id="{3A3443BD-5789-42D4-A949-183DCF509391}"/>
              </a:ext>
            </a:extLst>
          </p:cNvPr>
          <p:cNvPicPr>
            <a:picLocks noChangeAspect="1"/>
          </p:cNvPicPr>
          <p:nvPr/>
        </p:nvPicPr>
        <p:blipFill rotWithShape="1">
          <a:blip r:embed="rId3"/>
          <a:srcRect r="-1" b="15003"/>
          <a:stretch/>
        </p:blipFill>
        <p:spPr>
          <a:xfrm>
            <a:off x="7291754" y="4298445"/>
            <a:ext cx="4085492" cy="1920240"/>
          </a:xfrm>
          <a:prstGeom prst="rect">
            <a:avLst/>
          </a:prstGeom>
        </p:spPr>
      </p:pic>
    </p:spTree>
    <p:extLst>
      <p:ext uri="{BB962C8B-B14F-4D97-AF65-F5344CB8AC3E}">
        <p14:creationId xmlns:p14="http://schemas.microsoft.com/office/powerpoint/2010/main" val="2390829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8E5FBBD5-AEE2-499D-BE54-F9BD73370418}"/>
              </a:ext>
            </a:extLst>
          </p:cNvPr>
          <p:cNvSpPr>
            <a:spLocks noGrp="1"/>
          </p:cNvSpPr>
          <p:nvPr>
            <p:ph type="title"/>
          </p:nvPr>
        </p:nvSpPr>
        <p:spPr>
          <a:xfrm>
            <a:off x="2895600" y="764373"/>
            <a:ext cx="8610600" cy="1293028"/>
          </a:xfrm>
        </p:spPr>
        <p:txBody>
          <a:bodyPr>
            <a:normAutofit/>
          </a:bodyPr>
          <a:lstStyle/>
          <a:p>
            <a:r>
              <a:rPr lang="bg-BG" b="1" dirty="0" err="1"/>
              <a:t>Иделаната</a:t>
            </a:r>
            <a:r>
              <a:rPr lang="bg-BG" b="1" dirty="0"/>
              <a:t> държава на Платон</a:t>
            </a:r>
            <a:endParaRPr lang="bg-BG" dirty="0"/>
          </a:p>
        </p:txBody>
      </p:sp>
      <p:sp>
        <p:nvSpPr>
          <p:cNvPr id="3" name="Контейнер за съдържание 2">
            <a:extLst>
              <a:ext uri="{FF2B5EF4-FFF2-40B4-BE49-F238E27FC236}">
                <a16:creationId xmlns:a16="http://schemas.microsoft.com/office/drawing/2014/main" id="{1409765B-09FC-4A07-AC8B-C202922BC59E}"/>
              </a:ext>
            </a:extLst>
          </p:cNvPr>
          <p:cNvSpPr>
            <a:spLocks noGrp="1"/>
          </p:cNvSpPr>
          <p:nvPr>
            <p:ph idx="1"/>
          </p:nvPr>
        </p:nvSpPr>
        <p:spPr>
          <a:xfrm>
            <a:off x="685800" y="2194560"/>
            <a:ext cx="6071461" cy="4024125"/>
          </a:xfrm>
        </p:spPr>
        <p:txBody>
          <a:bodyPr>
            <a:normAutofit lnSpcReduction="10000"/>
          </a:bodyPr>
          <a:lstStyle/>
          <a:p>
            <a:pPr marL="0" indent="0" algn="just">
              <a:buNone/>
            </a:pPr>
            <a:r>
              <a:rPr lang="bg-BG" sz="2400" dirty="0"/>
              <a:t>Описва идеалното държавно устройство, като според него в максимална степен постига 4 основни добродетели – справедливост, храброст, мъдрост и умереност.  В неговата идеална държава хората са разделени на три класи – управляващи, воини и занаятчии. Живота на всички се контролира от управниците, които вземат решения, защото са носители на мъдростта.</a:t>
            </a:r>
          </a:p>
          <a:p>
            <a:endParaRPr lang="bg-BG" dirty="0"/>
          </a:p>
        </p:txBody>
      </p:sp>
      <p:pic>
        <p:nvPicPr>
          <p:cNvPr id="5" name="Картина 4">
            <a:extLst>
              <a:ext uri="{FF2B5EF4-FFF2-40B4-BE49-F238E27FC236}">
                <a16:creationId xmlns:a16="http://schemas.microsoft.com/office/drawing/2014/main" id="{88B1AB54-3AAE-4402-A818-A7C0F5CC6830}"/>
              </a:ext>
            </a:extLst>
          </p:cNvPr>
          <p:cNvPicPr>
            <a:picLocks noChangeAspect="1"/>
          </p:cNvPicPr>
          <p:nvPr/>
        </p:nvPicPr>
        <p:blipFill rotWithShape="1">
          <a:blip r:embed="rId2"/>
          <a:srcRect t="1371" r="2" b="15752"/>
          <a:stretch/>
        </p:blipFill>
        <p:spPr>
          <a:xfrm>
            <a:off x="7291754" y="2229566"/>
            <a:ext cx="4085492" cy="1920240"/>
          </a:xfrm>
          <a:prstGeom prst="rect">
            <a:avLst/>
          </a:prstGeom>
        </p:spPr>
      </p:pic>
      <p:pic>
        <p:nvPicPr>
          <p:cNvPr id="4" name="Картина 3">
            <a:extLst>
              <a:ext uri="{FF2B5EF4-FFF2-40B4-BE49-F238E27FC236}">
                <a16:creationId xmlns:a16="http://schemas.microsoft.com/office/drawing/2014/main" id="{B524890D-8B9B-403E-9900-492954EE1E86}"/>
              </a:ext>
            </a:extLst>
          </p:cNvPr>
          <p:cNvPicPr>
            <a:picLocks noChangeAspect="1"/>
          </p:cNvPicPr>
          <p:nvPr/>
        </p:nvPicPr>
        <p:blipFill rotWithShape="1">
          <a:blip r:embed="rId3"/>
          <a:srcRect t="12826" r="-1" b="43211"/>
          <a:stretch/>
        </p:blipFill>
        <p:spPr>
          <a:xfrm>
            <a:off x="7291754" y="4298445"/>
            <a:ext cx="4085492" cy="1920240"/>
          </a:xfrm>
          <a:prstGeom prst="rect">
            <a:avLst/>
          </a:prstGeom>
        </p:spPr>
      </p:pic>
    </p:spTree>
    <p:extLst>
      <p:ext uri="{BB962C8B-B14F-4D97-AF65-F5344CB8AC3E}">
        <p14:creationId xmlns:p14="http://schemas.microsoft.com/office/powerpoint/2010/main" val="2189920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C9976CD7-C9F9-4233-B4A2-5EBD689B8498}"/>
              </a:ext>
            </a:extLst>
          </p:cNvPr>
          <p:cNvSpPr>
            <a:spLocks noGrp="1"/>
          </p:cNvSpPr>
          <p:nvPr>
            <p:ph type="title"/>
          </p:nvPr>
        </p:nvSpPr>
        <p:spPr>
          <a:xfrm>
            <a:off x="619760" y="764373"/>
            <a:ext cx="6832600" cy="1293028"/>
          </a:xfrm>
        </p:spPr>
        <p:txBody>
          <a:bodyPr>
            <a:normAutofit/>
          </a:bodyPr>
          <a:lstStyle/>
          <a:p>
            <a:r>
              <a:rPr lang="bg-BG" sz="2800" b="1" dirty="0"/>
              <a:t>Първите теории за </a:t>
            </a:r>
            <a:r>
              <a:rPr lang="bg-BG" sz="2800" b="1" dirty="0" err="1"/>
              <a:t>обществният</a:t>
            </a:r>
            <a:r>
              <a:rPr lang="bg-BG" sz="2800" b="1" dirty="0"/>
              <a:t> договор</a:t>
            </a:r>
            <a:br>
              <a:rPr lang="bg-BG" sz="2800" dirty="0"/>
            </a:br>
            <a:endParaRPr lang="bg-BG" sz="2800" dirty="0"/>
          </a:p>
        </p:txBody>
      </p:sp>
      <p:sp>
        <p:nvSpPr>
          <p:cNvPr id="3" name="Контейнер за съдържание 2">
            <a:extLst>
              <a:ext uri="{FF2B5EF4-FFF2-40B4-BE49-F238E27FC236}">
                <a16:creationId xmlns:a16="http://schemas.microsoft.com/office/drawing/2014/main" id="{73AD8D91-DFF9-4461-81D5-9E2180FFB547}"/>
              </a:ext>
            </a:extLst>
          </p:cNvPr>
          <p:cNvSpPr>
            <a:spLocks noGrp="1"/>
          </p:cNvSpPr>
          <p:nvPr>
            <p:ph idx="1"/>
          </p:nvPr>
        </p:nvSpPr>
        <p:spPr>
          <a:xfrm>
            <a:off x="619760" y="2194560"/>
            <a:ext cx="6832600" cy="4024125"/>
          </a:xfrm>
        </p:spPr>
        <p:txBody>
          <a:bodyPr>
            <a:normAutofit/>
          </a:bodyPr>
          <a:lstStyle/>
          <a:p>
            <a:pPr marL="0" indent="0" algn="just">
              <a:buNone/>
            </a:pPr>
            <a:r>
              <a:rPr lang="bg-BG" dirty="0"/>
              <a:t>Теорията може да бъде обобщена така: По своята природа хората пребивават в естествено състояние, което поражда съществени проблеми, като неравенство, насилие, несигурност. Това налага неговата промяна в гражданско състояние, което се постига в държавата, тя се установява като обществен договор, тоест по изкуствен начин. В книгата си „</a:t>
            </a:r>
            <a:r>
              <a:rPr lang="bg-BG" dirty="0" err="1"/>
              <a:t>Левиатан</a:t>
            </a:r>
            <a:r>
              <a:rPr lang="bg-BG" dirty="0"/>
              <a:t>“</a:t>
            </a:r>
          </a:p>
          <a:p>
            <a:pPr marL="0" indent="0" algn="just">
              <a:buNone/>
            </a:pPr>
            <a:r>
              <a:rPr lang="bg-BG" dirty="0"/>
              <a:t> Томас Хобс пръв излага ясна и аргументирана теория. </a:t>
            </a:r>
          </a:p>
          <a:p>
            <a:endParaRPr lang="bg-BG" dirty="0"/>
          </a:p>
        </p:txBody>
      </p:sp>
      <p:pic>
        <p:nvPicPr>
          <p:cNvPr id="4" name="Картина 3" descr="Картина, която съдържа открито, снимка, бял, стара&#10;&#10;Описанието е генерирано автоматично">
            <a:extLst>
              <a:ext uri="{FF2B5EF4-FFF2-40B4-BE49-F238E27FC236}">
                <a16:creationId xmlns:a16="http://schemas.microsoft.com/office/drawing/2014/main" id="{B8F1DD17-0D48-4AAE-8D80-0D8A1D6652E0}"/>
              </a:ext>
            </a:extLst>
          </p:cNvPr>
          <p:cNvPicPr>
            <a:picLocks noChangeAspect="1"/>
          </p:cNvPicPr>
          <p:nvPr/>
        </p:nvPicPr>
        <p:blipFill rotWithShape="1">
          <a:blip r:embed="rId2"/>
          <a:srcRect t="30226" r="-2" b="28893"/>
          <a:stretch/>
        </p:blipFill>
        <p:spPr>
          <a:xfrm>
            <a:off x="7861238" y="933693"/>
            <a:ext cx="3644962" cy="2377440"/>
          </a:xfrm>
          <a:prstGeom prst="rect">
            <a:avLst/>
          </a:prstGeom>
        </p:spPr>
      </p:pic>
      <p:pic>
        <p:nvPicPr>
          <p:cNvPr id="5" name="Картина 4" descr="Картина, която съдържа текст&#10;&#10;Описанието е генерирано автоматично">
            <a:extLst>
              <a:ext uri="{FF2B5EF4-FFF2-40B4-BE49-F238E27FC236}">
                <a16:creationId xmlns:a16="http://schemas.microsoft.com/office/drawing/2014/main" id="{FA08C72D-D620-4342-9E64-E9ACFCF05318}"/>
              </a:ext>
            </a:extLst>
          </p:cNvPr>
          <p:cNvPicPr>
            <a:picLocks noChangeAspect="1"/>
          </p:cNvPicPr>
          <p:nvPr/>
        </p:nvPicPr>
        <p:blipFill rotWithShape="1">
          <a:blip r:embed="rId3"/>
          <a:srcRect t="45388" r="1" b="11208"/>
          <a:stretch/>
        </p:blipFill>
        <p:spPr>
          <a:xfrm>
            <a:off x="7861238" y="3588301"/>
            <a:ext cx="3644962" cy="2377440"/>
          </a:xfrm>
          <a:prstGeom prst="rect">
            <a:avLst/>
          </a:prstGeom>
        </p:spPr>
      </p:pic>
    </p:spTree>
    <p:extLst>
      <p:ext uri="{BB962C8B-B14F-4D97-AF65-F5344CB8AC3E}">
        <p14:creationId xmlns:p14="http://schemas.microsoft.com/office/powerpoint/2010/main" val="50796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E3B869-3361-4E8C-87BB-27794406A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6A856AB-281D-45B5-B270-8EA6AC0CBD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Заглавие 1">
            <a:extLst>
              <a:ext uri="{FF2B5EF4-FFF2-40B4-BE49-F238E27FC236}">
                <a16:creationId xmlns:a16="http://schemas.microsoft.com/office/drawing/2014/main" id="{D77F8604-F6CE-437D-860F-DEB8C6685D0F}"/>
              </a:ext>
            </a:extLst>
          </p:cNvPr>
          <p:cNvSpPr>
            <a:spLocks noGrp="1"/>
          </p:cNvSpPr>
          <p:nvPr>
            <p:ph type="title"/>
          </p:nvPr>
        </p:nvSpPr>
        <p:spPr>
          <a:xfrm>
            <a:off x="685799" y="764373"/>
            <a:ext cx="4124396" cy="1600200"/>
          </a:xfrm>
        </p:spPr>
        <p:txBody>
          <a:bodyPr anchor="b">
            <a:normAutofit/>
          </a:bodyPr>
          <a:lstStyle/>
          <a:p>
            <a:pPr algn="l"/>
            <a:r>
              <a:rPr lang="bg-BG" sz="2700" b="1" dirty="0" err="1"/>
              <a:t>Полития</a:t>
            </a:r>
            <a:r>
              <a:rPr lang="bg-BG" sz="2700" b="1" dirty="0"/>
              <a:t> – най-добрата държава според Аристотел</a:t>
            </a:r>
            <a:r>
              <a:rPr lang="bg-BG" sz="2700" dirty="0"/>
              <a:t>.</a:t>
            </a:r>
          </a:p>
        </p:txBody>
      </p:sp>
      <p:sp>
        <p:nvSpPr>
          <p:cNvPr id="3" name="Контейнер за съдържание 2">
            <a:extLst>
              <a:ext uri="{FF2B5EF4-FFF2-40B4-BE49-F238E27FC236}">
                <a16:creationId xmlns:a16="http://schemas.microsoft.com/office/drawing/2014/main" id="{289A835F-F06E-4095-A176-04EE81E7CC93}"/>
              </a:ext>
            </a:extLst>
          </p:cNvPr>
          <p:cNvSpPr>
            <a:spLocks noGrp="1"/>
          </p:cNvSpPr>
          <p:nvPr>
            <p:ph idx="1"/>
          </p:nvPr>
        </p:nvSpPr>
        <p:spPr>
          <a:xfrm>
            <a:off x="685800" y="3021495"/>
            <a:ext cx="4124395" cy="3197189"/>
          </a:xfrm>
        </p:spPr>
        <p:txBody>
          <a:bodyPr>
            <a:normAutofit/>
          </a:bodyPr>
          <a:lstStyle/>
          <a:p>
            <a:pPr marL="0" indent="0" algn="just">
              <a:buNone/>
            </a:pPr>
            <a:r>
              <a:rPr lang="bg-BG" sz="2400" dirty="0"/>
              <a:t>Хората имат различни представи за щастие и се опитват да ги постигнато различен начин  и затова има различни държавни устройства.</a:t>
            </a:r>
          </a:p>
          <a:p>
            <a:endParaRPr lang="bg-BG" sz="1600" dirty="0"/>
          </a:p>
        </p:txBody>
      </p:sp>
      <p:pic>
        <p:nvPicPr>
          <p:cNvPr id="5" name="Картина 4">
            <a:extLst>
              <a:ext uri="{FF2B5EF4-FFF2-40B4-BE49-F238E27FC236}">
                <a16:creationId xmlns:a16="http://schemas.microsoft.com/office/drawing/2014/main" id="{98DF4542-8861-407E-879E-4BAF277A3D26}"/>
              </a:ext>
            </a:extLst>
          </p:cNvPr>
          <p:cNvPicPr>
            <a:picLocks noChangeAspect="1"/>
          </p:cNvPicPr>
          <p:nvPr/>
        </p:nvPicPr>
        <p:blipFill rotWithShape="1">
          <a:blip r:embed="rId3"/>
          <a:srcRect t="12047" r="-2" b="5012"/>
          <a:stretch/>
        </p:blipFill>
        <p:spPr>
          <a:xfrm>
            <a:off x="5349607" y="746125"/>
            <a:ext cx="3314451" cy="3358380"/>
          </a:xfrm>
          <a:prstGeom prst="rect">
            <a:avLst/>
          </a:prstGeom>
        </p:spPr>
      </p:pic>
      <p:sp>
        <p:nvSpPr>
          <p:cNvPr id="14" name="Round Single Corner Rectangle 17">
            <a:extLst>
              <a:ext uri="{FF2B5EF4-FFF2-40B4-BE49-F238E27FC236}">
                <a16:creationId xmlns:a16="http://schemas.microsoft.com/office/drawing/2014/main" id="{76B44A81-87EC-416C-8094-359C84FEF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10817" y="1002026"/>
            <a:ext cx="2309217" cy="1684338"/>
          </a:xfrm>
          <a:prstGeom prst="round1Rect">
            <a:avLst>
              <a:gd name="adj" fmla="val 11295"/>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ingle Corner Rectangle 16">
            <a:extLst>
              <a:ext uri="{FF2B5EF4-FFF2-40B4-BE49-F238E27FC236}">
                <a16:creationId xmlns:a16="http://schemas.microsoft.com/office/drawing/2014/main" id="{0C371495-4807-437C-B138-97390839F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6241840" y="4259603"/>
            <a:ext cx="2417253" cy="1840846"/>
          </a:xfrm>
          <a:prstGeom prst="round1Rect">
            <a:avLst>
              <a:gd name="adj" fmla="val 11295"/>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185CD047-048E-47C7-91A1-94CE9C1786C1}"/>
              </a:ext>
            </a:extLst>
          </p:cNvPr>
          <p:cNvPicPr>
            <a:picLocks noChangeAspect="1"/>
          </p:cNvPicPr>
          <p:nvPr/>
        </p:nvPicPr>
        <p:blipFill rotWithShape="1">
          <a:blip r:embed="rId4"/>
          <a:srcRect t="5170"/>
          <a:stretch/>
        </p:blipFill>
        <p:spPr>
          <a:xfrm>
            <a:off x="8810817" y="2822889"/>
            <a:ext cx="2695383" cy="3532955"/>
          </a:xfrm>
          <a:prstGeom prst="rect">
            <a:avLst/>
          </a:prstGeom>
        </p:spPr>
      </p:pic>
    </p:spTree>
    <p:extLst>
      <p:ext uri="{BB962C8B-B14F-4D97-AF65-F5344CB8AC3E}">
        <p14:creationId xmlns:p14="http://schemas.microsoft.com/office/powerpoint/2010/main" val="756092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9EBE6A4D-8208-46CB-8717-A75980AE44DE}"/>
              </a:ext>
            </a:extLst>
          </p:cNvPr>
          <p:cNvSpPr>
            <a:spLocks noGrp="1"/>
          </p:cNvSpPr>
          <p:nvPr>
            <p:ph type="title"/>
          </p:nvPr>
        </p:nvSpPr>
        <p:spPr>
          <a:xfrm>
            <a:off x="2895600" y="764373"/>
            <a:ext cx="8610600" cy="1293028"/>
          </a:xfrm>
        </p:spPr>
        <p:txBody>
          <a:bodyPr>
            <a:normAutofit/>
          </a:bodyPr>
          <a:lstStyle/>
          <a:p>
            <a:r>
              <a:rPr lang="bg-BG" sz="2800" b="1"/>
              <a:t>Участие на гражданите при вземането на решения</a:t>
            </a:r>
            <a:br>
              <a:rPr lang="bg-BG" sz="2800"/>
            </a:br>
            <a:endParaRPr lang="bg-BG" sz="2800"/>
          </a:p>
        </p:txBody>
      </p:sp>
      <p:sp>
        <p:nvSpPr>
          <p:cNvPr id="3" name="Контейнер за съдържание 2">
            <a:extLst>
              <a:ext uri="{FF2B5EF4-FFF2-40B4-BE49-F238E27FC236}">
                <a16:creationId xmlns:a16="http://schemas.microsoft.com/office/drawing/2014/main" id="{D6F6369E-BD45-4821-9DE0-17ACC87D04C0}"/>
              </a:ext>
            </a:extLst>
          </p:cNvPr>
          <p:cNvSpPr>
            <a:spLocks noGrp="1"/>
          </p:cNvSpPr>
          <p:nvPr>
            <p:ph idx="1"/>
          </p:nvPr>
        </p:nvSpPr>
        <p:spPr>
          <a:xfrm>
            <a:off x="685800" y="2194560"/>
            <a:ext cx="6071461" cy="4024125"/>
          </a:xfrm>
        </p:spPr>
        <p:txBody>
          <a:bodyPr>
            <a:normAutofit/>
          </a:bodyPr>
          <a:lstStyle/>
          <a:p>
            <a:pPr marL="0" indent="0" algn="just">
              <a:buNone/>
            </a:pPr>
            <a:r>
              <a:rPr lang="bg-BG" sz="2400" dirty="0"/>
              <a:t>В съвременните демократични държави съществуват национални  и местни референдуми. Пряко участие на гражданите в управлението на държавата. Изразяват позиция по съществени въпроси. Вид пряка демокрация съществувала в Античността. </a:t>
            </a:r>
          </a:p>
          <a:p>
            <a:endParaRPr lang="bg-BG" dirty="0"/>
          </a:p>
        </p:txBody>
      </p:sp>
      <p:pic>
        <p:nvPicPr>
          <p:cNvPr id="5" name="Картина 4">
            <a:extLst>
              <a:ext uri="{FF2B5EF4-FFF2-40B4-BE49-F238E27FC236}">
                <a16:creationId xmlns:a16="http://schemas.microsoft.com/office/drawing/2014/main" id="{82190EA5-1B47-4C1C-A74B-504F8A3C0242}"/>
              </a:ext>
            </a:extLst>
          </p:cNvPr>
          <p:cNvPicPr>
            <a:picLocks noChangeAspect="1"/>
          </p:cNvPicPr>
          <p:nvPr/>
        </p:nvPicPr>
        <p:blipFill rotWithShape="1">
          <a:blip r:embed="rId2"/>
          <a:srcRect t="26902" r="3" b="4619"/>
          <a:stretch/>
        </p:blipFill>
        <p:spPr>
          <a:xfrm>
            <a:off x="7291754" y="2229566"/>
            <a:ext cx="4085492" cy="1920240"/>
          </a:xfrm>
          <a:prstGeom prst="rect">
            <a:avLst/>
          </a:prstGeom>
        </p:spPr>
      </p:pic>
      <p:pic>
        <p:nvPicPr>
          <p:cNvPr id="4" name="Картина 3">
            <a:extLst>
              <a:ext uri="{FF2B5EF4-FFF2-40B4-BE49-F238E27FC236}">
                <a16:creationId xmlns:a16="http://schemas.microsoft.com/office/drawing/2014/main" id="{C83ECADE-186B-47D6-ABA1-21B590A2AB88}"/>
              </a:ext>
            </a:extLst>
          </p:cNvPr>
          <p:cNvPicPr>
            <a:picLocks noChangeAspect="1"/>
          </p:cNvPicPr>
          <p:nvPr/>
        </p:nvPicPr>
        <p:blipFill rotWithShape="1">
          <a:blip r:embed="rId3"/>
          <a:srcRect t="29370" r="-2" b="-2"/>
          <a:stretch/>
        </p:blipFill>
        <p:spPr>
          <a:xfrm>
            <a:off x="7291754" y="4298445"/>
            <a:ext cx="4085492" cy="1920240"/>
          </a:xfrm>
          <a:prstGeom prst="rect">
            <a:avLst/>
          </a:prstGeom>
        </p:spPr>
      </p:pic>
    </p:spTree>
    <p:extLst>
      <p:ext uri="{BB962C8B-B14F-4D97-AF65-F5344CB8AC3E}">
        <p14:creationId xmlns:p14="http://schemas.microsoft.com/office/powerpoint/2010/main" val="2916793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6EDA137C-C30C-4D70-8C04-6E708FA9B4B5}"/>
              </a:ext>
            </a:extLst>
          </p:cNvPr>
          <p:cNvSpPr>
            <a:spLocks noGrp="1"/>
          </p:cNvSpPr>
          <p:nvPr>
            <p:ph type="title"/>
          </p:nvPr>
        </p:nvSpPr>
        <p:spPr>
          <a:xfrm>
            <a:off x="2895600" y="764373"/>
            <a:ext cx="8610600" cy="1293028"/>
          </a:xfrm>
        </p:spPr>
        <p:txBody>
          <a:bodyPr>
            <a:normAutofit/>
          </a:bodyPr>
          <a:lstStyle/>
          <a:p>
            <a:r>
              <a:rPr lang="bg-BG" b="1"/>
              <a:t>Съвременната българска държава и общото благо</a:t>
            </a:r>
            <a:endParaRPr lang="bg-BG"/>
          </a:p>
        </p:txBody>
      </p:sp>
      <p:sp>
        <p:nvSpPr>
          <p:cNvPr id="3" name="Контейнер за съдържание 2">
            <a:extLst>
              <a:ext uri="{FF2B5EF4-FFF2-40B4-BE49-F238E27FC236}">
                <a16:creationId xmlns:a16="http://schemas.microsoft.com/office/drawing/2014/main" id="{1D2E696E-D451-4CA8-9D97-354E8992CDBA}"/>
              </a:ext>
            </a:extLst>
          </p:cNvPr>
          <p:cNvSpPr>
            <a:spLocks noGrp="1"/>
          </p:cNvSpPr>
          <p:nvPr>
            <p:ph idx="1"/>
          </p:nvPr>
        </p:nvSpPr>
        <p:spPr>
          <a:xfrm>
            <a:off x="677333" y="2194560"/>
            <a:ext cx="5816600" cy="4024125"/>
          </a:xfrm>
        </p:spPr>
        <p:txBody>
          <a:bodyPr>
            <a:normAutofit fontScale="92500" lnSpcReduction="10000"/>
          </a:bodyPr>
          <a:lstStyle/>
          <a:p>
            <a:pPr algn="just">
              <a:buFont typeface="Wingdings" panose="05000000000000000000" pitchFamily="2" charset="2"/>
              <a:buChar char="Ø"/>
            </a:pPr>
            <a:r>
              <a:rPr lang="bg-BG" sz="2400" dirty="0"/>
              <a:t>Обединява и разширява възможностите на хората за повече сигурност и блага</a:t>
            </a:r>
          </a:p>
          <a:p>
            <a:pPr algn="just">
              <a:buFont typeface="Wingdings" panose="05000000000000000000" pitchFamily="2" charset="2"/>
              <a:buChar char="Ø"/>
            </a:pPr>
            <a:r>
              <a:rPr lang="bg-BG" sz="2400" dirty="0"/>
              <a:t>Ограничава насилието над хората и увеличава свободата им</a:t>
            </a:r>
          </a:p>
          <a:p>
            <a:pPr algn="just">
              <a:buFont typeface="Wingdings" panose="05000000000000000000" pitchFamily="2" charset="2"/>
              <a:buChar char="Ø"/>
            </a:pPr>
            <a:r>
              <a:rPr lang="bg-BG" sz="2400" dirty="0"/>
              <a:t>Осигурява нарастване на населението и продължителността на живот</a:t>
            </a:r>
          </a:p>
          <a:p>
            <a:pPr algn="just">
              <a:buFont typeface="Wingdings" panose="05000000000000000000" pitchFamily="2" charset="2"/>
              <a:buChar char="Ø"/>
            </a:pPr>
            <a:r>
              <a:rPr lang="bg-BG" sz="2400" dirty="0"/>
              <a:t>Създава предпоставки за икономическо, духовно и културно развитие</a:t>
            </a:r>
          </a:p>
          <a:p>
            <a:pPr algn="just">
              <a:buFont typeface="Wingdings" panose="05000000000000000000" pitchFamily="2" charset="2"/>
              <a:buChar char="Ø"/>
            </a:pPr>
            <a:r>
              <a:rPr lang="bg-BG" sz="2400" dirty="0"/>
              <a:t>Осигурява спокоен и мирен живот</a:t>
            </a:r>
          </a:p>
          <a:p>
            <a:pPr algn="just">
              <a:buFont typeface="Wingdings" panose="05000000000000000000" pitchFamily="2" charset="2"/>
              <a:buChar char="Ø"/>
            </a:pPr>
            <a:endParaRPr lang="bg-BG" sz="2400" dirty="0"/>
          </a:p>
          <a:p>
            <a:endParaRPr lang="bg-BG" sz="2000" dirty="0"/>
          </a:p>
        </p:txBody>
      </p:sp>
      <p:pic>
        <p:nvPicPr>
          <p:cNvPr id="4" name="Картина 3">
            <a:extLst>
              <a:ext uri="{FF2B5EF4-FFF2-40B4-BE49-F238E27FC236}">
                <a16:creationId xmlns:a16="http://schemas.microsoft.com/office/drawing/2014/main" id="{17046BE2-B8EE-4FE2-A7A0-1F96C8BF0B81}"/>
              </a:ext>
            </a:extLst>
          </p:cNvPr>
          <p:cNvPicPr>
            <a:picLocks noChangeAspect="1"/>
          </p:cNvPicPr>
          <p:nvPr/>
        </p:nvPicPr>
        <p:blipFill rotWithShape="1">
          <a:blip r:embed="rId2"/>
          <a:srcRect l="11794"/>
          <a:stretch/>
        </p:blipFill>
        <p:spPr>
          <a:xfrm>
            <a:off x="6985000" y="2501159"/>
            <a:ext cx="4521200" cy="3410926"/>
          </a:xfrm>
          <a:prstGeom prst="rect">
            <a:avLst/>
          </a:prstGeom>
        </p:spPr>
      </p:pic>
    </p:spTree>
    <p:extLst>
      <p:ext uri="{BB962C8B-B14F-4D97-AF65-F5344CB8AC3E}">
        <p14:creationId xmlns:p14="http://schemas.microsoft.com/office/powerpoint/2010/main" val="2448084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0" name="Rectangle 9">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D2B93162-635C-46F5-97EC-E98C1659F1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Заглавие 1">
            <a:extLst>
              <a:ext uri="{FF2B5EF4-FFF2-40B4-BE49-F238E27FC236}">
                <a16:creationId xmlns:a16="http://schemas.microsoft.com/office/drawing/2014/main" id="{8FE43F4E-17A7-4460-A59A-687D253409B3}"/>
              </a:ext>
            </a:extLst>
          </p:cNvPr>
          <p:cNvSpPr>
            <a:spLocks noGrp="1"/>
          </p:cNvSpPr>
          <p:nvPr>
            <p:ph type="title"/>
          </p:nvPr>
        </p:nvSpPr>
        <p:spPr>
          <a:xfrm>
            <a:off x="665922" y="987287"/>
            <a:ext cx="3548269" cy="4697896"/>
          </a:xfrm>
        </p:spPr>
        <p:txBody>
          <a:bodyPr>
            <a:normAutofit/>
          </a:bodyPr>
          <a:lstStyle/>
          <a:p>
            <a:r>
              <a:rPr lang="bg-BG" sz="3600"/>
              <a:t>Благодаря за вниманието</a:t>
            </a:r>
          </a:p>
        </p:txBody>
      </p:sp>
      <p:sp>
        <p:nvSpPr>
          <p:cNvPr id="3" name="Контейнер за съдържание 2">
            <a:extLst>
              <a:ext uri="{FF2B5EF4-FFF2-40B4-BE49-F238E27FC236}">
                <a16:creationId xmlns:a16="http://schemas.microsoft.com/office/drawing/2014/main" id="{FAA2BABB-EDB7-4425-A03C-D6CF0DF4A48C}"/>
              </a:ext>
            </a:extLst>
          </p:cNvPr>
          <p:cNvSpPr>
            <a:spLocks noGrp="1"/>
          </p:cNvSpPr>
          <p:nvPr>
            <p:ph idx="1"/>
          </p:nvPr>
        </p:nvSpPr>
        <p:spPr>
          <a:xfrm>
            <a:off x="5057825" y="987287"/>
            <a:ext cx="5755949" cy="4697895"/>
          </a:xfrm>
        </p:spPr>
        <p:txBody>
          <a:bodyPr anchor="ctr">
            <a:normAutofit/>
          </a:bodyPr>
          <a:lstStyle/>
          <a:p>
            <a:r>
              <a:rPr lang="bg-BG" sz="1800" dirty="0"/>
              <a:t>Изготвил: Оля Георгиева</a:t>
            </a:r>
          </a:p>
          <a:p>
            <a:r>
              <a:rPr lang="bg-BG" sz="1800" dirty="0"/>
              <a:t>Професионална гимназия по туризъм</a:t>
            </a:r>
          </a:p>
          <a:p>
            <a:r>
              <a:rPr lang="bg-BG" sz="1800" dirty="0"/>
              <a:t>Литература: учебник по философия издателство „Просвета“</a:t>
            </a:r>
          </a:p>
        </p:txBody>
      </p:sp>
    </p:spTree>
    <p:extLst>
      <p:ext uri="{BB962C8B-B14F-4D97-AF65-F5344CB8AC3E}">
        <p14:creationId xmlns:p14="http://schemas.microsoft.com/office/powerpoint/2010/main" val="449484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608F631B-7CEC-4A05-A1E2-4C885201F1AD}"/>
              </a:ext>
            </a:extLst>
          </p:cNvPr>
          <p:cNvSpPr>
            <a:spLocks noGrp="1"/>
          </p:cNvSpPr>
          <p:nvPr>
            <p:ph type="title"/>
          </p:nvPr>
        </p:nvSpPr>
        <p:spPr>
          <a:xfrm>
            <a:off x="619760" y="764373"/>
            <a:ext cx="6832600" cy="1293028"/>
          </a:xfrm>
        </p:spPr>
        <p:txBody>
          <a:bodyPr>
            <a:normAutofit/>
          </a:bodyPr>
          <a:lstStyle/>
          <a:p>
            <a:r>
              <a:rPr lang="bg-BG" dirty="0"/>
              <a:t>Томас Хобс</a:t>
            </a:r>
          </a:p>
        </p:txBody>
      </p:sp>
      <p:sp>
        <p:nvSpPr>
          <p:cNvPr id="3" name="Контейнер за съдържание 2">
            <a:extLst>
              <a:ext uri="{FF2B5EF4-FFF2-40B4-BE49-F238E27FC236}">
                <a16:creationId xmlns:a16="http://schemas.microsoft.com/office/drawing/2014/main" id="{686109C0-7012-458C-A073-16AECA1F2D0C}"/>
              </a:ext>
            </a:extLst>
          </p:cNvPr>
          <p:cNvSpPr>
            <a:spLocks noGrp="1"/>
          </p:cNvSpPr>
          <p:nvPr>
            <p:ph idx="1"/>
          </p:nvPr>
        </p:nvSpPr>
        <p:spPr>
          <a:xfrm>
            <a:off x="619760" y="2194560"/>
            <a:ext cx="6832600" cy="4024125"/>
          </a:xfrm>
        </p:spPr>
        <p:txBody>
          <a:bodyPr>
            <a:normAutofit/>
          </a:bodyPr>
          <a:lstStyle/>
          <a:p>
            <a:pPr marL="0" indent="0" algn="just">
              <a:buNone/>
            </a:pPr>
            <a:r>
              <a:rPr lang="bg-BG" dirty="0"/>
              <a:t>За Томас Хобс човекът е рационално същество, което с всички възможни средства се грижи най-вече за защита на собствените интереси. Ето защо естественото състояние на човечеството не може да бъде друго освен война на всеки срещу всеки. </a:t>
            </a:r>
          </a:p>
        </p:txBody>
      </p:sp>
      <p:pic>
        <p:nvPicPr>
          <p:cNvPr id="4" name="Картина 3" descr="Картина, която съдържа мъж, риза&#10;&#10;Описанието е генерирано автоматично">
            <a:extLst>
              <a:ext uri="{FF2B5EF4-FFF2-40B4-BE49-F238E27FC236}">
                <a16:creationId xmlns:a16="http://schemas.microsoft.com/office/drawing/2014/main" id="{C52449D4-E5A4-4203-BF9E-BE9A0AAE982D}"/>
              </a:ext>
            </a:extLst>
          </p:cNvPr>
          <p:cNvPicPr>
            <a:picLocks noChangeAspect="1"/>
          </p:cNvPicPr>
          <p:nvPr/>
        </p:nvPicPr>
        <p:blipFill rotWithShape="1">
          <a:blip r:embed="rId2"/>
          <a:srcRect l="8993" r="7013" b="1"/>
          <a:stretch/>
        </p:blipFill>
        <p:spPr>
          <a:xfrm>
            <a:off x="7861238" y="933693"/>
            <a:ext cx="3644962" cy="2377440"/>
          </a:xfrm>
          <a:prstGeom prst="rect">
            <a:avLst/>
          </a:prstGeom>
        </p:spPr>
      </p:pic>
      <p:pic>
        <p:nvPicPr>
          <p:cNvPr id="5" name="Картина 4" descr="Картина, която съдържа открито, мъж, снимка, ски&#10;&#10;Описанието е генерирано автоматично">
            <a:extLst>
              <a:ext uri="{FF2B5EF4-FFF2-40B4-BE49-F238E27FC236}">
                <a16:creationId xmlns:a16="http://schemas.microsoft.com/office/drawing/2014/main" id="{BE9F83A3-157D-45D3-9714-4F3DB643C271}"/>
              </a:ext>
            </a:extLst>
          </p:cNvPr>
          <p:cNvPicPr>
            <a:picLocks noChangeAspect="1"/>
          </p:cNvPicPr>
          <p:nvPr/>
        </p:nvPicPr>
        <p:blipFill rotWithShape="1">
          <a:blip r:embed="rId3"/>
          <a:srcRect t="14703" r="-1" b="3113"/>
          <a:stretch/>
        </p:blipFill>
        <p:spPr>
          <a:xfrm>
            <a:off x="7861238" y="3588301"/>
            <a:ext cx="3644962" cy="2377440"/>
          </a:xfrm>
          <a:prstGeom prst="rect">
            <a:avLst/>
          </a:prstGeom>
        </p:spPr>
      </p:pic>
    </p:spTree>
    <p:extLst>
      <p:ext uri="{BB962C8B-B14F-4D97-AF65-F5344CB8AC3E}">
        <p14:creationId xmlns:p14="http://schemas.microsoft.com/office/powerpoint/2010/main" val="1118525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1677CCFB-4748-43AF-BB79-9CD01B84E21D}"/>
              </a:ext>
            </a:extLst>
          </p:cNvPr>
          <p:cNvSpPr>
            <a:spLocks noGrp="1"/>
          </p:cNvSpPr>
          <p:nvPr>
            <p:ph type="title"/>
          </p:nvPr>
        </p:nvSpPr>
        <p:spPr>
          <a:xfrm>
            <a:off x="619760" y="764373"/>
            <a:ext cx="6832600" cy="1293028"/>
          </a:xfrm>
        </p:spPr>
        <p:txBody>
          <a:bodyPr>
            <a:normAutofit/>
          </a:bodyPr>
          <a:lstStyle/>
          <a:p>
            <a:r>
              <a:rPr lang="bg-BG" sz="2800" dirty="0"/>
              <a:t>Томас Хобс -– естественото състояние като война на всеки срещу всеки  </a:t>
            </a:r>
          </a:p>
        </p:txBody>
      </p:sp>
      <p:sp>
        <p:nvSpPr>
          <p:cNvPr id="3" name="Контейнер за съдържание 2">
            <a:extLst>
              <a:ext uri="{FF2B5EF4-FFF2-40B4-BE49-F238E27FC236}">
                <a16:creationId xmlns:a16="http://schemas.microsoft.com/office/drawing/2014/main" id="{62DE0920-2E8B-461A-BF34-26A366BBD4EF}"/>
              </a:ext>
            </a:extLst>
          </p:cNvPr>
          <p:cNvSpPr>
            <a:spLocks noGrp="1"/>
          </p:cNvSpPr>
          <p:nvPr>
            <p:ph idx="1"/>
          </p:nvPr>
        </p:nvSpPr>
        <p:spPr>
          <a:xfrm>
            <a:off x="619760" y="2194560"/>
            <a:ext cx="6832600" cy="4024125"/>
          </a:xfrm>
        </p:spPr>
        <p:txBody>
          <a:bodyPr>
            <a:normAutofit/>
          </a:bodyPr>
          <a:lstStyle/>
          <a:p>
            <a:pPr marL="0" indent="0" algn="just">
              <a:buNone/>
            </a:pPr>
            <a:r>
              <a:rPr lang="bg-BG" sz="1900" dirty="0"/>
              <a:t> Според Хобс тогава цари страх от насилие. Няма нито морал, нито право, следователно не могат да бъдат разграничени доброто от злото, справедливо от несправедливо. Животът в естествено състояние е беден, зъл, брутален и кратък. Най-важната последица от липсата на видима власт, която да респектира хората, да ги наказва при нарушения на законите, е пълната несигурност. Споровете се решават със сила и хитрост, а хората не са сигурни за собствеността, нито дали ще живеят добре, нито за своята безопасност. Този конфликт може да бъде предотвратен единствено чрез силно централно управление. Само държавата може да укроти страстите и да осигури мир, като прилага при нужда законосъобразно насилие.</a:t>
            </a:r>
          </a:p>
          <a:p>
            <a:endParaRPr lang="bg-BG" sz="1900" dirty="0"/>
          </a:p>
        </p:txBody>
      </p:sp>
      <p:pic>
        <p:nvPicPr>
          <p:cNvPr id="4" name="Картина 3">
            <a:extLst>
              <a:ext uri="{FF2B5EF4-FFF2-40B4-BE49-F238E27FC236}">
                <a16:creationId xmlns:a16="http://schemas.microsoft.com/office/drawing/2014/main" id="{DDC1E53B-18FF-486C-BA25-B3AC81391C11}"/>
              </a:ext>
            </a:extLst>
          </p:cNvPr>
          <p:cNvPicPr>
            <a:picLocks noChangeAspect="1"/>
          </p:cNvPicPr>
          <p:nvPr/>
        </p:nvPicPr>
        <p:blipFill rotWithShape="1">
          <a:blip r:embed="rId2"/>
          <a:srcRect t="17323" r="-1" b="34878"/>
          <a:stretch/>
        </p:blipFill>
        <p:spPr>
          <a:xfrm>
            <a:off x="7861238" y="933693"/>
            <a:ext cx="3644962" cy="2377440"/>
          </a:xfrm>
          <a:prstGeom prst="rect">
            <a:avLst/>
          </a:prstGeom>
        </p:spPr>
      </p:pic>
      <p:pic>
        <p:nvPicPr>
          <p:cNvPr id="5" name="Картина 4">
            <a:extLst>
              <a:ext uri="{FF2B5EF4-FFF2-40B4-BE49-F238E27FC236}">
                <a16:creationId xmlns:a16="http://schemas.microsoft.com/office/drawing/2014/main" id="{CEE804CD-FBBF-45C2-BFEC-C71FCED89CD4}"/>
              </a:ext>
            </a:extLst>
          </p:cNvPr>
          <p:cNvPicPr>
            <a:picLocks noChangeAspect="1"/>
          </p:cNvPicPr>
          <p:nvPr/>
        </p:nvPicPr>
        <p:blipFill rotWithShape="1">
          <a:blip r:embed="rId3"/>
          <a:srcRect t="8337" r="-1" b="25559"/>
          <a:stretch/>
        </p:blipFill>
        <p:spPr>
          <a:xfrm>
            <a:off x="7861238" y="3588301"/>
            <a:ext cx="3644962" cy="2377440"/>
          </a:xfrm>
          <a:prstGeom prst="rect">
            <a:avLst/>
          </a:prstGeom>
        </p:spPr>
      </p:pic>
    </p:spTree>
    <p:extLst>
      <p:ext uri="{BB962C8B-B14F-4D97-AF65-F5344CB8AC3E}">
        <p14:creationId xmlns:p14="http://schemas.microsoft.com/office/powerpoint/2010/main" val="1029817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C187B04-0198-42C2-965D-1FAC1A5F6627}"/>
              </a:ext>
            </a:extLst>
          </p:cNvPr>
          <p:cNvSpPr>
            <a:spLocks noGrp="1"/>
          </p:cNvSpPr>
          <p:nvPr>
            <p:ph type="title"/>
          </p:nvPr>
        </p:nvSpPr>
        <p:spPr>
          <a:xfrm>
            <a:off x="619760" y="764373"/>
            <a:ext cx="6832600" cy="1293028"/>
          </a:xfrm>
        </p:spPr>
        <p:txBody>
          <a:bodyPr>
            <a:normAutofit/>
          </a:bodyPr>
          <a:lstStyle/>
          <a:p>
            <a:r>
              <a:rPr lang="bg-BG" sz="2800"/>
              <a:t>Джон Лок - естествено състояние и естествени права  </a:t>
            </a:r>
          </a:p>
        </p:txBody>
      </p:sp>
      <p:sp>
        <p:nvSpPr>
          <p:cNvPr id="3" name="Контейнер за съдържание 2">
            <a:extLst>
              <a:ext uri="{FF2B5EF4-FFF2-40B4-BE49-F238E27FC236}">
                <a16:creationId xmlns:a16="http://schemas.microsoft.com/office/drawing/2014/main" id="{6652A1C2-2986-4690-AF57-FF51022D1BAA}"/>
              </a:ext>
            </a:extLst>
          </p:cNvPr>
          <p:cNvSpPr>
            <a:spLocks noGrp="1"/>
          </p:cNvSpPr>
          <p:nvPr>
            <p:ph idx="1"/>
          </p:nvPr>
        </p:nvSpPr>
        <p:spPr>
          <a:xfrm>
            <a:off x="619760" y="2194560"/>
            <a:ext cx="6832600" cy="4024125"/>
          </a:xfrm>
        </p:spPr>
        <p:txBody>
          <a:bodyPr>
            <a:normAutofit/>
          </a:bodyPr>
          <a:lstStyle/>
          <a:p>
            <a:pPr marL="0" indent="0" algn="just">
              <a:buNone/>
            </a:pPr>
            <a:r>
              <a:rPr lang="bg-BG" dirty="0"/>
              <a:t>Джон Лок също като Томас Хобс подчертава свободата като основна характеристика на естественото състояние. Хората са свободни по рождение. Те са свободни да определят своите действия според природния закон, който за Лок е разума. Насочваните от разума действия зачитат естествените човешки права – живот, свобода, собственост. За Лок войната не е естествено състояние. Тя възниква когато някой употребява сила, без да има право на това.</a:t>
            </a:r>
          </a:p>
          <a:p>
            <a:endParaRPr lang="bg-BG" dirty="0"/>
          </a:p>
        </p:txBody>
      </p:sp>
      <p:pic>
        <p:nvPicPr>
          <p:cNvPr id="5" name="Картина 4">
            <a:extLst>
              <a:ext uri="{FF2B5EF4-FFF2-40B4-BE49-F238E27FC236}">
                <a16:creationId xmlns:a16="http://schemas.microsoft.com/office/drawing/2014/main" id="{B268F743-20B9-4430-80C9-4520ABAA7945}"/>
              </a:ext>
            </a:extLst>
          </p:cNvPr>
          <p:cNvPicPr>
            <a:picLocks noChangeAspect="1"/>
          </p:cNvPicPr>
          <p:nvPr/>
        </p:nvPicPr>
        <p:blipFill rotWithShape="1">
          <a:blip r:embed="rId2"/>
          <a:srcRect t="7750" r="-3" b="39073"/>
          <a:stretch/>
        </p:blipFill>
        <p:spPr>
          <a:xfrm>
            <a:off x="7861238" y="933693"/>
            <a:ext cx="3644962" cy="2377440"/>
          </a:xfrm>
          <a:prstGeom prst="rect">
            <a:avLst/>
          </a:prstGeom>
        </p:spPr>
      </p:pic>
      <p:pic>
        <p:nvPicPr>
          <p:cNvPr id="4" name="Картина 3">
            <a:extLst>
              <a:ext uri="{FF2B5EF4-FFF2-40B4-BE49-F238E27FC236}">
                <a16:creationId xmlns:a16="http://schemas.microsoft.com/office/drawing/2014/main" id="{6360221A-F515-419E-B449-52352F0FAAC9}"/>
              </a:ext>
            </a:extLst>
          </p:cNvPr>
          <p:cNvPicPr>
            <a:picLocks noChangeAspect="1"/>
          </p:cNvPicPr>
          <p:nvPr/>
        </p:nvPicPr>
        <p:blipFill rotWithShape="1">
          <a:blip r:embed="rId3"/>
          <a:srcRect l="1441"/>
          <a:stretch/>
        </p:blipFill>
        <p:spPr>
          <a:xfrm>
            <a:off x="7861238" y="3588301"/>
            <a:ext cx="3644962" cy="2377440"/>
          </a:xfrm>
          <a:prstGeom prst="rect">
            <a:avLst/>
          </a:prstGeom>
        </p:spPr>
      </p:pic>
    </p:spTree>
    <p:extLst>
      <p:ext uri="{BB962C8B-B14F-4D97-AF65-F5344CB8AC3E}">
        <p14:creationId xmlns:p14="http://schemas.microsoft.com/office/powerpoint/2010/main" val="2663751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10008460-7B69-4AC9-BD53-2B432FD66F53}"/>
              </a:ext>
            </a:extLst>
          </p:cNvPr>
          <p:cNvSpPr>
            <a:spLocks noGrp="1"/>
          </p:cNvSpPr>
          <p:nvPr>
            <p:ph type="title"/>
          </p:nvPr>
        </p:nvSpPr>
        <p:spPr>
          <a:xfrm>
            <a:off x="619760" y="764373"/>
            <a:ext cx="6832600" cy="1293028"/>
          </a:xfrm>
        </p:spPr>
        <p:txBody>
          <a:bodyPr>
            <a:normAutofit/>
          </a:bodyPr>
          <a:lstStyle/>
          <a:p>
            <a:r>
              <a:rPr lang="bg-BG" sz="2800"/>
              <a:t>Жан – Жак Русо - естественото състояние като добър и щастлив живот  </a:t>
            </a:r>
          </a:p>
        </p:txBody>
      </p:sp>
      <p:sp>
        <p:nvSpPr>
          <p:cNvPr id="3" name="Контейнер за съдържание 2">
            <a:extLst>
              <a:ext uri="{FF2B5EF4-FFF2-40B4-BE49-F238E27FC236}">
                <a16:creationId xmlns:a16="http://schemas.microsoft.com/office/drawing/2014/main" id="{EF948645-4332-4204-86F5-3F14E031E317}"/>
              </a:ext>
            </a:extLst>
          </p:cNvPr>
          <p:cNvSpPr>
            <a:spLocks noGrp="1"/>
          </p:cNvSpPr>
          <p:nvPr>
            <p:ph idx="1"/>
          </p:nvPr>
        </p:nvSpPr>
        <p:spPr>
          <a:xfrm>
            <a:off x="619760" y="2194560"/>
            <a:ext cx="6832600" cy="4024125"/>
          </a:xfrm>
        </p:spPr>
        <p:txBody>
          <a:bodyPr>
            <a:normAutofit/>
          </a:bodyPr>
          <a:lstStyle/>
          <a:p>
            <a:pPr marL="0" indent="0" algn="just">
              <a:buNone/>
            </a:pPr>
            <a:r>
              <a:rPr lang="bg-BG" dirty="0"/>
              <a:t>Според Жан – Жак Русо естественото състояние не е война, а нещо като идеално състояние на човечеството и живот в хармония със законите на природата. Той вярва, че хората по природа са добри и състрадателни. Те са щастливи да живеят заедно прост живот, където няма собственост, насилие или жажда за власт. Радват се на свободата си. С появата на собствеността се появяват неравенствата, които са в основата на войните и насилието.</a:t>
            </a:r>
          </a:p>
          <a:p>
            <a:endParaRPr lang="bg-BG" dirty="0"/>
          </a:p>
        </p:txBody>
      </p:sp>
      <p:pic>
        <p:nvPicPr>
          <p:cNvPr id="5" name="Картина 4">
            <a:extLst>
              <a:ext uri="{FF2B5EF4-FFF2-40B4-BE49-F238E27FC236}">
                <a16:creationId xmlns:a16="http://schemas.microsoft.com/office/drawing/2014/main" id="{65E46DA8-08E5-47D3-B1BF-54ECCAB25CBD}"/>
              </a:ext>
            </a:extLst>
          </p:cNvPr>
          <p:cNvPicPr>
            <a:picLocks noChangeAspect="1"/>
          </p:cNvPicPr>
          <p:nvPr/>
        </p:nvPicPr>
        <p:blipFill rotWithShape="1">
          <a:blip r:embed="rId2"/>
          <a:srcRect t="27328" b="27087"/>
          <a:stretch/>
        </p:blipFill>
        <p:spPr>
          <a:xfrm>
            <a:off x="7861238" y="933693"/>
            <a:ext cx="3644962" cy="2377440"/>
          </a:xfrm>
          <a:prstGeom prst="rect">
            <a:avLst/>
          </a:prstGeom>
        </p:spPr>
      </p:pic>
      <p:pic>
        <p:nvPicPr>
          <p:cNvPr id="4" name="Картина 3">
            <a:extLst>
              <a:ext uri="{FF2B5EF4-FFF2-40B4-BE49-F238E27FC236}">
                <a16:creationId xmlns:a16="http://schemas.microsoft.com/office/drawing/2014/main" id="{26007CF4-E7D1-4D0C-BBDD-139CB66FAEA2}"/>
              </a:ext>
            </a:extLst>
          </p:cNvPr>
          <p:cNvPicPr>
            <a:picLocks noChangeAspect="1"/>
          </p:cNvPicPr>
          <p:nvPr/>
        </p:nvPicPr>
        <p:blipFill rotWithShape="1">
          <a:blip r:embed="rId3"/>
          <a:srcRect l="11617" r="6750" b="3"/>
          <a:stretch/>
        </p:blipFill>
        <p:spPr>
          <a:xfrm>
            <a:off x="7861238" y="3588301"/>
            <a:ext cx="3644962" cy="2377440"/>
          </a:xfrm>
          <a:prstGeom prst="rect">
            <a:avLst/>
          </a:prstGeom>
        </p:spPr>
      </p:pic>
    </p:spTree>
    <p:extLst>
      <p:ext uri="{BB962C8B-B14F-4D97-AF65-F5344CB8AC3E}">
        <p14:creationId xmlns:p14="http://schemas.microsoft.com/office/powerpoint/2010/main" val="2673364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6CFE17A6-9FE9-4C91-B5CB-F9518A7BEE55}"/>
              </a:ext>
            </a:extLst>
          </p:cNvPr>
          <p:cNvSpPr>
            <a:spLocks noGrp="1"/>
          </p:cNvSpPr>
          <p:nvPr>
            <p:ph type="title"/>
          </p:nvPr>
        </p:nvSpPr>
        <p:spPr>
          <a:xfrm>
            <a:off x="619760" y="764373"/>
            <a:ext cx="6832600" cy="1293028"/>
          </a:xfrm>
        </p:spPr>
        <p:txBody>
          <a:bodyPr>
            <a:normAutofit/>
          </a:bodyPr>
          <a:lstStyle/>
          <a:p>
            <a:r>
              <a:rPr lang="bg-BG" sz="2200" b="1"/>
              <a:t>Промяна на естественото състояние в гражданско чрез обществен договор</a:t>
            </a:r>
            <a:br>
              <a:rPr lang="bg-BG" sz="2200"/>
            </a:br>
            <a:endParaRPr lang="bg-BG" sz="2200"/>
          </a:p>
        </p:txBody>
      </p:sp>
      <p:sp>
        <p:nvSpPr>
          <p:cNvPr id="3" name="Контейнер за съдържание 2">
            <a:extLst>
              <a:ext uri="{FF2B5EF4-FFF2-40B4-BE49-F238E27FC236}">
                <a16:creationId xmlns:a16="http://schemas.microsoft.com/office/drawing/2014/main" id="{CF33D32C-0208-494A-BABB-0BB3E6FE3E16}"/>
              </a:ext>
            </a:extLst>
          </p:cNvPr>
          <p:cNvSpPr>
            <a:spLocks noGrp="1"/>
          </p:cNvSpPr>
          <p:nvPr>
            <p:ph idx="1"/>
          </p:nvPr>
        </p:nvSpPr>
        <p:spPr>
          <a:xfrm>
            <a:off x="619760" y="2194560"/>
            <a:ext cx="6832600" cy="4024125"/>
          </a:xfrm>
        </p:spPr>
        <p:txBody>
          <a:bodyPr>
            <a:normAutofit/>
          </a:bodyPr>
          <a:lstStyle/>
          <a:p>
            <a:pPr marL="0" indent="0">
              <a:buNone/>
            </a:pPr>
            <a:r>
              <a:rPr lang="bg-BG" sz="2000" dirty="0"/>
              <a:t>В средновековието кралската власт се възприема като дадена от Бог. Епохата на Просвещението ( епоха, през която в тясна връзка със развитието на естествените науки се утвърждават като ценности рационалното мислене, образованието и свободното развитие на човека.)предлага друго обосноваване на властта, а именно чрез доброволен обществен договор между хората и държавата. Хората се съгласяват да ограничат свободата си, а държавата се наема да гарантира правата им. Този договор е резултат на доброволен разумен избор.</a:t>
            </a:r>
            <a:endParaRPr lang="bg-BG" sz="2000"/>
          </a:p>
          <a:p>
            <a:pPr marL="0" indent="0">
              <a:buNone/>
            </a:pPr>
            <a:endParaRPr lang="bg-BG" sz="2000" dirty="0"/>
          </a:p>
        </p:txBody>
      </p:sp>
      <p:pic>
        <p:nvPicPr>
          <p:cNvPr id="5" name="Картина 4">
            <a:extLst>
              <a:ext uri="{FF2B5EF4-FFF2-40B4-BE49-F238E27FC236}">
                <a16:creationId xmlns:a16="http://schemas.microsoft.com/office/drawing/2014/main" id="{E7F73670-7BF2-4538-B96D-740943C73962}"/>
              </a:ext>
            </a:extLst>
          </p:cNvPr>
          <p:cNvPicPr>
            <a:picLocks noChangeAspect="1"/>
          </p:cNvPicPr>
          <p:nvPr/>
        </p:nvPicPr>
        <p:blipFill rotWithShape="1">
          <a:blip r:embed="rId2"/>
          <a:srcRect t="8170" r="1" b="8741"/>
          <a:stretch/>
        </p:blipFill>
        <p:spPr>
          <a:xfrm>
            <a:off x="7861238" y="933693"/>
            <a:ext cx="3644962" cy="2377440"/>
          </a:xfrm>
          <a:prstGeom prst="rect">
            <a:avLst/>
          </a:prstGeom>
        </p:spPr>
      </p:pic>
      <p:pic>
        <p:nvPicPr>
          <p:cNvPr id="4" name="Картина 3">
            <a:extLst>
              <a:ext uri="{FF2B5EF4-FFF2-40B4-BE49-F238E27FC236}">
                <a16:creationId xmlns:a16="http://schemas.microsoft.com/office/drawing/2014/main" id="{8F6969C8-187E-4D2B-8604-5F9E946BD985}"/>
              </a:ext>
            </a:extLst>
          </p:cNvPr>
          <p:cNvPicPr>
            <a:picLocks noChangeAspect="1"/>
          </p:cNvPicPr>
          <p:nvPr/>
        </p:nvPicPr>
        <p:blipFill rotWithShape="1">
          <a:blip r:embed="rId3"/>
          <a:srcRect t="1627" r="-3" b="-3"/>
          <a:stretch/>
        </p:blipFill>
        <p:spPr>
          <a:xfrm>
            <a:off x="7861238" y="3588301"/>
            <a:ext cx="3644962" cy="2377440"/>
          </a:xfrm>
          <a:prstGeom prst="rect">
            <a:avLst/>
          </a:prstGeom>
        </p:spPr>
      </p:pic>
    </p:spTree>
    <p:extLst>
      <p:ext uri="{BB962C8B-B14F-4D97-AF65-F5344CB8AC3E}">
        <p14:creationId xmlns:p14="http://schemas.microsoft.com/office/powerpoint/2010/main" val="231971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128F4BA-FF31-40AB-8067-579BF2CA7888}"/>
              </a:ext>
            </a:extLst>
          </p:cNvPr>
          <p:cNvSpPr>
            <a:spLocks noGrp="1"/>
          </p:cNvSpPr>
          <p:nvPr>
            <p:ph type="title"/>
          </p:nvPr>
        </p:nvSpPr>
        <p:spPr>
          <a:xfrm>
            <a:off x="2895600" y="764373"/>
            <a:ext cx="8610600" cy="1293028"/>
          </a:xfrm>
        </p:spPr>
        <p:txBody>
          <a:bodyPr>
            <a:normAutofit/>
          </a:bodyPr>
          <a:lstStyle/>
          <a:p>
            <a:r>
              <a:rPr lang="bg-BG" dirty="0"/>
              <a:t>Джон Лок и властта</a:t>
            </a:r>
          </a:p>
        </p:txBody>
      </p:sp>
      <p:sp>
        <p:nvSpPr>
          <p:cNvPr id="3" name="Контейнер за съдържание 2">
            <a:extLst>
              <a:ext uri="{FF2B5EF4-FFF2-40B4-BE49-F238E27FC236}">
                <a16:creationId xmlns:a16="http://schemas.microsoft.com/office/drawing/2014/main" id="{C4B2EA00-918D-4748-A855-67834F48C30F}"/>
              </a:ext>
            </a:extLst>
          </p:cNvPr>
          <p:cNvSpPr>
            <a:spLocks noGrp="1"/>
          </p:cNvSpPr>
          <p:nvPr>
            <p:ph idx="1"/>
          </p:nvPr>
        </p:nvSpPr>
        <p:spPr>
          <a:xfrm>
            <a:off x="685800" y="2194560"/>
            <a:ext cx="6071461" cy="4024125"/>
          </a:xfrm>
        </p:spPr>
        <p:txBody>
          <a:bodyPr>
            <a:normAutofit/>
          </a:bodyPr>
          <a:lstStyle/>
          <a:p>
            <a:pPr marL="0" indent="0" algn="just">
              <a:buNone/>
            </a:pPr>
            <a:r>
              <a:rPr lang="bg-BG" dirty="0"/>
              <a:t>Дон Лок не одобрява абсолютната власт. Според него съгласието на народа да бъде управляван му дава право сам да избере формата на управление – монархия, аристокрация или демокрация. </a:t>
            </a:r>
          </a:p>
          <a:p>
            <a:endParaRPr lang="bg-BG" dirty="0"/>
          </a:p>
        </p:txBody>
      </p:sp>
      <p:pic>
        <p:nvPicPr>
          <p:cNvPr id="5" name="Картина 4">
            <a:extLst>
              <a:ext uri="{FF2B5EF4-FFF2-40B4-BE49-F238E27FC236}">
                <a16:creationId xmlns:a16="http://schemas.microsoft.com/office/drawing/2014/main" id="{DEA2F3F3-40CE-4322-A7D3-AE879D1FD8F7}"/>
              </a:ext>
            </a:extLst>
          </p:cNvPr>
          <p:cNvPicPr>
            <a:picLocks noChangeAspect="1"/>
          </p:cNvPicPr>
          <p:nvPr/>
        </p:nvPicPr>
        <p:blipFill rotWithShape="1">
          <a:blip r:embed="rId2"/>
          <a:srcRect l="3551" r="7799"/>
          <a:stretch/>
        </p:blipFill>
        <p:spPr>
          <a:xfrm>
            <a:off x="7291754" y="2229566"/>
            <a:ext cx="4085492" cy="1920240"/>
          </a:xfrm>
          <a:prstGeom prst="rect">
            <a:avLst/>
          </a:prstGeom>
        </p:spPr>
      </p:pic>
      <p:pic>
        <p:nvPicPr>
          <p:cNvPr id="4" name="Картина 3">
            <a:extLst>
              <a:ext uri="{FF2B5EF4-FFF2-40B4-BE49-F238E27FC236}">
                <a16:creationId xmlns:a16="http://schemas.microsoft.com/office/drawing/2014/main" id="{66386057-CAAF-409B-AD6E-DCA2BAF13720}"/>
              </a:ext>
            </a:extLst>
          </p:cNvPr>
          <p:cNvPicPr>
            <a:picLocks noChangeAspect="1"/>
          </p:cNvPicPr>
          <p:nvPr/>
        </p:nvPicPr>
        <p:blipFill rotWithShape="1">
          <a:blip r:embed="rId3"/>
          <a:srcRect t="19661" r="-2" b="-2"/>
          <a:stretch/>
        </p:blipFill>
        <p:spPr>
          <a:xfrm>
            <a:off x="7291754" y="4298445"/>
            <a:ext cx="4085492" cy="1920240"/>
          </a:xfrm>
          <a:prstGeom prst="rect">
            <a:avLst/>
          </a:prstGeom>
        </p:spPr>
      </p:pic>
    </p:spTree>
    <p:extLst>
      <p:ext uri="{BB962C8B-B14F-4D97-AF65-F5344CB8AC3E}">
        <p14:creationId xmlns:p14="http://schemas.microsoft.com/office/powerpoint/2010/main" val="4120937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D1896DF-BF09-43C0-8D00-00DAC6A388AC}"/>
              </a:ext>
            </a:extLst>
          </p:cNvPr>
          <p:cNvSpPr>
            <a:spLocks noGrp="1"/>
          </p:cNvSpPr>
          <p:nvPr>
            <p:ph type="title"/>
          </p:nvPr>
        </p:nvSpPr>
        <p:spPr>
          <a:xfrm>
            <a:off x="2895600" y="764373"/>
            <a:ext cx="8610600" cy="1293028"/>
          </a:xfrm>
        </p:spPr>
        <p:txBody>
          <a:bodyPr>
            <a:normAutofit/>
          </a:bodyPr>
          <a:lstStyle/>
          <a:p>
            <a:r>
              <a:rPr lang="bg-BG" dirty="0"/>
              <a:t>Жан – Жак Русо за държавата</a:t>
            </a:r>
          </a:p>
        </p:txBody>
      </p:sp>
      <p:sp>
        <p:nvSpPr>
          <p:cNvPr id="3" name="Контейнер за съдържание 2">
            <a:extLst>
              <a:ext uri="{FF2B5EF4-FFF2-40B4-BE49-F238E27FC236}">
                <a16:creationId xmlns:a16="http://schemas.microsoft.com/office/drawing/2014/main" id="{6C9E4CDE-7C6C-4899-ABE9-B5AEECE112D3}"/>
              </a:ext>
            </a:extLst>
          </p:cNvPr>
          <p:cNvSpPr>
            <a:spLocks noGrp="1"/>
          </p:cNvSpPr>
          <p:nvPr>
            <p:ph idx="1"/>
          </p:nvPr>
        </p:nvSpPr>
        <p:spPr>
          <a:xfrm>
            <a:off x="685800" y="2194560"/>
            <a:ext cx="6071461" cy="4024125"/>
          </a:xfrm>
        </p:spPr>
        <p:txBody>
          <a:bodyPr>
            <a:normAutofit/>
          </a:bodyPr>
          <a:lstStyle/>
          <a:p>
            <a:pPr marL="0" indent="0" algn="just">
              <a:buNone/>
            </a:pPr>
            <a:r>
              <a:rPr lang="bg-BG" sz="1900" dirty="0"/>
              <a:t>Жан-Жак Русо е критичен към държавата, която според него ограничава естественото право на свобода и затвърждава вече установените неравенства между хората. той обаче вижда и възможности за промяна на обществения договор така, че законите да гарантират свободата на хората. Желаната държава е тази, която чрез законите си предоставя на хората повече свобода, отколкото в естественото състояние.</a:t>
            </a:r>
          </a:p>
          <a:p>
            <a:pPr marL="0" indent="0" algn="just">
              <a:buNone/>
            </a:pPr>
            <a:r>
              <a:rPr lang="bg-BG" sz="1900" dirty="0"/>
              <a:t>Ако държавата не изпълнява част от договора, хората са свободни да се върнат към естественото си състояние.</a:t>
            </a:r>
          </a:p>
          <a:p>
            <a:pPr marL="0" indent="0" algn="just">
              <a:buNone/>
            </a:pPr>
            <a:r>
              <a:rPr lang="bg-BG" sz="1900" dirty="0"/>
              <a:t> </a:t>
            </a:r>
          </a:p>
          <a:p>
            <a:endParaRPr lang="bg-BG" sz="1900" dirty="0"/>
          </a:p>
        </p:txBody>
      </p:sp>
      <p:pic>
        <p:nvPicPr>
          <p:cNvPr id="6" name="Картина 5">
            <a:extLst>
              <a:ext uri="{FF2B5EF4-FFF2-40B4-BE49-F238E27FC236}">
                <a16:creationId xmlns:a16="http://schemas.microsoft.com/office/drawing/2014/main" id="{9B45824C-6396-4E01-B2CE-62B9ACC9665F}"/>
              </a:ext>
            </a:extLst>
          </p:cNvPr>
          <p:cNvPicPr>
            <a:picLocks noChangeAspect="1"/>
          </p:cNvPicPr>
          <p:nvPr/>
        </p:nvPicPr>
        <p:blipFill rotWithShape="1">
          <a:blip r:embed="rId2"/>
          <a:srcRect t="22869" r="-2" b="6883"/>
          <a:stretch/>
        </p:blipFill>
        <p:spPr>
          <a:xfrm>
            <a:off x="7291754" y="2229566"/>
            <a:ext cx="4085492" cy="1920240"/>
          </a:xfrm>
          <a:prstGeom prst="rect">
            <a:avLst/>
          </a:prstGeom>
        </p:spPr>
      </p:pic>
      <p:pic>
        <p:nvPicPr>
          <p:cNvPr id="5" name="Картина 4">
            <a:extLst>
              <a:ext uri="{FF2B5EF4-FFF2-40B4-BE49-F238E27FC236}">
                <a16:creationId xmlns:a16="http://schemas.microsoft.com/office/drawing/2014/main" id="{AE8841B2-5A13-47C9-8C4E-36EDE5194CD4}"/>
              </a:ext>
            </a:extLst>
          </p:cNvPr>
          <p:cNvPicPr>
            <a:picLocks noChangeAspect="1"/>
          </p:cNvPicPr>
          <p:nvPr/>
        </p:nvPicPr>
        <p:blipFill rotWithShape="1">
          <a:blip r:embed="rId3"/>
          <a:srcRect t="4417" r="1" b="3050"/>
          <a:stretch/>
        </p:blipFill>
        <p:spPr>
          <a:xfrm>
            <a:off x="7291754" y="4298445"/>
            <a:ext cx="4085492" cy="1920240"/>
          </a:xfrm>
          <a:prstGeom prst="rect">
            <a:avLst/>
          </a:prstGeom>
        </p:spPr>
      </p:pic>
    </p:spTree>
    <p:extLst>
      <p:ext uri="{BB962C8B-B14F-4D97-AF65-F5344CB8AC3E}">
        <p14:creationId xmlns:p14="http://schemas.microsoft.com/office/powerpoint/2010/main" val="1174205651"/>
      </p:ext>
    </p:extLst>
  </p:cSld>
  <p:clrMapOvr>
    <a:masterClrMapping/>
  </p:clrMapOvr>
</p:sld>
</file>

<file path=ppt/theme/theme1.xml><?xml version="1.0" encoding="utf-8"?>
<a:theme xmlns:a="http://schemas.openxmlformats.org/drawingml/2006/main" name="Следа от самолет">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0</TotalTime>
  <Words>1481</Words>
  <Application>Microsoft Office PowerPoint</Application>
  <PresentationFormat>Широк екран</PresentationFormat>
  <Paragraphs>62</Paragraphs>
  <Slides>23</Slides>
  <Notes>0</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23</vt:i4>
      </vt:variant>
    </vt:vector>
  </HeadingPairs>
  <TitlesOfParts>
    <vt:vector size="27" baseType="lpstr">
      <vt:lpstr>Arial</vt:lpstr>
      <vt:lpstr>Century Gothic</vt:lpstr>
      <vt:lpstr>Wingdings</vt:lpstr>
      <vt:lpstr>Следа от самолет</vt:lpstr>
      <vt:lpstr>Теории за обществения договор</vt:lpstr>
      <vt:lpstr>Първите теории за обществният договор </vt:lpstr>
      <vt:lpstr>Томас Хобс</vt:lpstr>
      <vt:lpstr>Томас Хобс -– естественото състояние като война на всеки срещу всеки  </vt:lpstr>
      <vt:lpstr>Джон Лок - естествено състояние и естествени права  </vt:lpstr>
      <vt:lpstr>Жан – Жак Русо - естественото състояние като добър и щастлив живот  </vt:lpstr>
      <vt:lpstr>Промяна на естественото състояние в гражданско чрез обществен договор </vt:lpstr>
      <vt:lpstr>Джон Лок и властта</vt:lpstr>
      <vt:lpstr>Жан – Жак Русо за държавата</vt:lpstr>
      <vt:lpstr>Томас Хобс – държавата е необходимо зло</vt:lpstr>
      <vt:lpstr>Как гражданите могат да контролират спазването на обществения договор? </vt:lpstr>
      <vt:lpstr>Как гражданите могат да контролират спазването на обществения договор? </vt:lpstr>
      <vt:lpstr>Изпълнителна власт</vt:lpstr>
      <vt:lpstr>Законодателна власт</vt:lpstr>
      <vt:lpstr>Съдебна власт</vt:lpstr>
      <vt:lpstr>Какво е държавата? </vt:lpstr>
      <vt:lpstr>Как възниква държавата? </vt:lpstr>
      <vt:lpstr>Човешките общности</vt:lpstr>
      <vt:lpstr>Иделаната държава на Платон</vt:lpstr>
      <vt:lpstr>Полития – най-добрата държава според Аристотел.</vt:lpstr>
      <vt:lpstr>Участие на гражданите при вземането на решения </vt:lpstr>
      <vt:lpstr>Съвременната българска държава и общото благо</vt:lpstr>
      <vt:lpstr>Благодаря за вниманието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Теории за обществения договор</dc:title>
  <dc:creator>Sentinel</dc:creator>
  <cp:lastModifiedBy>Sentinel</cp:lastModifiedBy>
  <cp:revision>1</cp:revision>
  <dcterms:created xsi:type="dcterms:W3CDTF">2020-05-28T13:20:29Z</dcterms:created>
  <dcterms:modified xsi:type="dcterms:W3CDTF">2020-05-28T13:20:35Z</dcterms:modified>
</cp:coreProperties>
</file>