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59" r:id="rId8"/>
    <p:sldId id="266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2933-2725-4AB7-86C0-ACDA66854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34D97-8242-46C4-AAE6-FF23B8947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A759-F86D-4289-A6E5-9969516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1410-EFD5-4234-BB47-522919FE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4C468-82B7-4E13-B16F-07C02766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6283-0E4F-4A14-960A-6383073D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DD602-2DAA-43BD-84CB-1E81FFC95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BC8A-9F4C-4C97-976C-E0C9BA86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37D8-67D8-4001-A161-61CB8FD9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2DAE-7FBA-4DF0-A814-F203DFAC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055E5-6651-4985-AA0D-25517879E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53B34-82E4-40F1-864B-336E8C72C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E6AE9-EDA8-4CC6-ADBA-29197CFB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A52B-9FBF-43B1-949C-AC84B2BD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99F73-5145-4A5F-9618-3DDA1EA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6FE3-C201-4D96-89AD-C82322C9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49F3-5CE4-4906-A8A2-DD8959CA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C3E67-73C1-417C-89C5-0E659AA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2DEBC-8D5E-4212-A38B-535C2D01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394BA-BE70-4EAA-9177-DBDEA0ED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7BE3-EA9E-4E10-B4CF-1E976D3F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35DE-2D62-40EA-A45E-858CFA8B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D3FBF-0E76-4DBE-B273-C470CF4C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CDC0-3708-47BE-8B48-697AD4BE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CD54B-519D-4E74-A214-B5E6636D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6FBD-0242-482C-ADF2-061EA12B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4ED2-DD73-49F0-BB02-3F1EC1883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0AF08-68DB-4334-AA0E-FB320B4BA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F748F-20F9-478B-BCB7-51E4E736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308A8-C762-465F-9244-88DE9C53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B739-3833-4802-8FC5-4D0FD065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E53D-F447-443E-8226-E9EA1040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636BB-21A2-4304-8104-F93DB0A1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AEC03-C712-4B1E-B194-C163CB9D9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B6A32-3B4B-4E1D-A0DE-EFFCE70F6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DE726-9628-41AD-AB02-A68499264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459C5-D184-4E5E-B013-B8815A7C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6C09D-8093-4FAA-BF67-8350B376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C514F-2D76-42B1-A2FC-E7912D9E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965F-A17C-48C2-B9E9-D7393F59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7388A-C7B1-4F18-8647-F3CD28A8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607D2-1CB4-4550-94B5-0F796BD6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CFEDB-9B59-4DEC-B395-3BBED95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2B309-A8EB-4876-B34E-8E297865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20E4B-5288-4435-B73D-2F843BE8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8786B-B2BB-45FE-A9C4-114552AE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923E-558A-48F5-AF6A-88BF48D1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3011-7D73-4013-ACA1-D60EF42E0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F4351-7261-4CD6-AE7F-E25AF6961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20D0E-0801-41F7-9399-21603954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CA5FA-C39F-4C1F-B1F3-70313636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5E282-EAD8-4BC1-8543-AC169ED4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9D8B-0774-4497-B375-A63E22C8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7BFC8-46BA-4C99-B9AF-A3D2BBA32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ADDFA-D984-4307-A256-AEC9EFB8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534E7-A52A-4A3A-86C7-443BF89C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7838-7045-457B-984F-DC882F1B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D119A-4156-4AEE-8A65-B83A9158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F0AE8-2F80-4986-8934-4D3E59DF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D0E95-ABB3-4A56-B4FF-7381CD1AC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8CA91-37D6-4674-AE35-6DEE706A9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4DCC-F2CD-478E-B902-2419F8BCB711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3C1D4-AE6A-4952-A20E-8CC3CDBA2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D8A8-321F-4321-8257-42A9A348D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38F3-0E1A-4AAC-9F66-E0B74AFD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9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16835970882" TargetMode="External"/><Relationship Id="rId2" Type="http://schemas.openxmlformats.org/officeDocument/2006/relationships/hyperlink" Target="mailto:pgtsamokov@abv.b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hocola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-7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AF9CE-1383-4C2E-BFE8-AB267FCEC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bg-BG" sz="2700" dirty="0">
                <a:solidFill>
                  <a:srgbClr val="FEFFFF"/>
                </a:solidFill>
              </a:rPr>
              <a:t> </a:t>
            </a:r>
            <a:r>
              <a:rPr lang="en-US" sz="2700" dirty="0">
                <a:solidFill>
                  <a:srgbClr val="FEFFFF"/>
                </a:solidFill>
              </a:rPr>
              <a:t/>
            </a:r>
            <a:br>
              <a:rPr lang="en-US" sz="2700" dirty="0">
                <a:solidFill>
                  <a:srgbClr val="FEFFFF"/>
                </a:solidFill>
              </a:rPr>
            </a:br>
            <a:endParaRPr lang="en-US" sz="2700" dirty="0">
              <a:solidFill>
                <a:srgbClr val="FEFFFF"/>
              </a:solidFill>
            </a:endParaRPr>
          </a:p>
          <a:p>
            <a:pPr algn="l"/>
            <a:endParaRPr lang="en-US" sz="2700" dirty="0">
              <a:solidFill>
                <a:srgbClr val="FE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27FCE4-7E80-4EA8-9468-B2F68C91E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ПРОФЕСИОНАЛНА ГИМНАЗИЯ ПО ТУРИЗЪМ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2058CE-C0A8-4892-BD5C-331C81BFF8F6}"/>
              </a:ext>
            </a:extLst>
          </p:cNvPr>
          <p:cNvSpPr txBox="1">
            <a:spLocks/>
          </p:cNvSpPr>
          <p:nvPr/>
        </p:nvSpPr>
        <p:spPr>
          <a:xfrm>
            <a:off x="3048" y="4557899"/>
            <a:ext cx="8899473" cy="12097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080808"/>
                </a:solidFill>
              </a:rPr>
              <a:t/>
            </a:r>
            <a:br>
              <a:rPr lang="en-US" sz="1000" dirty="0">
                <a:solidFill>
                  <a:srgbClr val="080808"/>
                </a:solidFill>
              </a:rPr>
            </a:br>
            <a:r>
              <a:rPr lang="en-US" sz="2400" dirty="0">
                <a:solidFill>
                  <a:srgbClr val="080808"/>
                </a:solidFill>
              </a:rPr>
              <a:t/>
            </a:r>
            <a:br>
              <a:rPr lang="en-US" sz="2400" dirty="0">
                <a:solidFill>
                  <a:srgbClr val="080808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Професия</a:t>
            </a:r>
            <a:r>
              <a:rPr lang="bg-BG" sz="2400" dirty="0">
                <a:solidFill>
                  <a:schemeClr val="bg1"/>
                </a:solidFill>
              </a:rPr>
              <a:t>: </a:t>
            </a:r>
            <a:r>
              <a:rPr lang="en-US" sz="2400" i="1" dirty="0" err="1">
                <a:solidFill>
                  <a:schemeClr val="bg1"/>
                </a:solidFill>
              </a:rPr>
              <a:t>Оператор</a:t>
            </a:r>
            <a:r>
              <a:rPr lang="en-US" sz="2400" i="1" dirty="0">
                <a:solidFill>
                  <a:schemeClr val="bg1"/>
                </a:solidFill>
              </a:rPr>
              <a:t> в </a:t>
            </a:r>
            <a:r>
              <a:rPr lang="en-US" sz="2400" i="1" dirty="0" err="1">
                <a:solidFill>
                  <a:schemeClr val="bg1"/>
                </a:solidFill>
              </a:rPr>
              <a:t>хранително-вкусовата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пром</a:t>
            </a:r>
            <a:r>
              <a:rPr lang="bg-BG" sz="2400" i="1" dirty="0">
                <a:solidFill>
                  <a:schemeClr val="bg1"/>
                </a:solidFill>
              </a:rPr>
              <a:t>ишленост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r>
              <a:rPr lang="bg-BG" sz="2400" dirty="0">
                <a:solidFill>
                  <a:schemeClr val="bg1"/>
                </a:solidFill>
              </a:rPr>
              <a:t>Специалност: </a:t>
            </a:r>
            <a:r>
              <a:rPr lang="en-US" sz="2400" i="1" dirty="0" err="1">
                <a:solidFill>
                  <a:schemeClr val="bg1"/>
                </a:solidFill>
              </a:rPr>
              <a:t>Производство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на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захар</a:t>
            </a:r>
            <a:r>
              <a:rPr lang="en-US" sz="2400" i="1" dirty="0">
                <a:solidFill>
                  <a:schemeClr val="bg1"/>
                </a:solidFill>
              </a:rPr>
              <a:t> и </a:t>
            </a:r>
            <a:r>
              <a:rPr lang="en-US" sz="2400" i="1" dirty="0" err="1">
                <a:solidFill>
                  <a:schemeClr val="bg1"/>
                </a:solidFill>
              </a:rPr>
              <a:t>захарни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изделия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4CB3-8B10-4FF2-925F-A0773B4B6B5E}"/>
              </a:ext>
            </a:extLst>
          </p:cNvPr>
          <p:cNvSpPr txBox="1"/>
          <p:nvPr/>
        </p:nvSpPr>
        <p:spPr>
          <a:xfrm>
            <a:off x="9436231" y="273377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ПРИЕМ </a:t>
            </a:r>
            <a:r>
              <a:rPr lang="bg-BG" dirty="0" smtClean="0">
                <a:solidFill>
                  <a:schemeClr val="bg1"/>
                </a:solidFill>
              </a:rPr>
              <a:t>2021/2022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EA436B-FA96-4192-B1F1-17AA6E61F4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54" y="4383149"/>
            <a:ext cx="1699745" cy="1763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D58E966-456A-48F4-81B4-C4D0C00206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54331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46901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48912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1691" y="1124043"/>
            <a:ext cx="6477233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5309E-F018-4344-A959-6BA077733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445775"/>
            <a:ext cx="5385391" cy="3342435"/>
          </a:xfrm>
        </p:spPr>
        <p:txBody>
          <a:bodyPr anchor="ctr">
            <a:normAutofit/>
          </a:bodyPr>
          <a:lstStyle/>
          <a:p>
            <a:pPr algn="r"/>
            <a:r>
              <a:rPr lang="bg-BG">
                <a:solidFill>
                  <a:srgbClr val="FFFFFF"/>
                </a:solidFill>
              </a:rPr>
              <a:t>За допълнителна информация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6AC99-B700-4F23-8AAB-ABC55AD17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7225" y="1483341"/>
            <a:ext cx="3833515" cy="3472651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E-mail: </a:t>
            </a:r>
            <a:r>
              <a:rPr lang="en-US" dirty="0">
                <a:hlinkClick r:id="rId2"/>
              </a:rPr>
              <a:t>pgtsamokov@abv.bg</a:t>
            </a:r>
            <a:endParaRPr lang="en-US" dirty="0"/>
          </a:p>
          <a:p>
            <a:pPr algn="l"/>
            <a:r>
              <a:rPr lang="bg-BG" dirty="0"/>
              <a:t>тел: 072266427/0884772747</a:t>
            </a:r>
          </a:p>
          <a:p>
            <a:pPr algn="l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www.facebook.com/profile.php?id=100016835970882</a:t>
            </a:r>
            <a:endParaRPr lang="bg-BG" dirty="0" smtClean="0"/>
          </a:p>
          <a:p>
            <a:pPr algn="l"/>
            <a:r>
              <a:rPr lang="en-US" dirty="0" smtClean="0"/>
              <a:t>website&amp;: pgtsamokov.org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A picture containing table, man, holding, people&#10;&#10;Description automatically generated">
            <a:extLst>
              <a:ext uri="{FF2B5EF4-FFF2-40B4-BE49-F238E27FC236}">
                <a16:creationId xmlns:a16="http://schemas.microsoft.com/office/drawing/2014/main" id="{9AD783B8-EA30-41D3-985E-659773D02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5D26F-2A3D-4A53-B98C-5CAEDE1E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0" y="643465"/>
            <a:ext cx="6266265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Какво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включва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обучението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60E0-2515-48E8-A685-91DFAF45E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2840" y="2518012"/>
            <a:ext cx="5840770" cy="36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Основи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на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технологията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на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хранителните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продукти</a:t>
            </a:r>
            <a:r>
              <a:rPr lang="en-US" sz="2000" dirty="0">
                <a:solidFill>
                  <a:srgbClr val="FEFFFF"/>
                </a:solidFill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Процеси</a:t>
            </a:r>
            <a:r>
              <a:rPr lang="en-US" sz="2000" dirty="0">
                <a:solidFill>
                  <a:srgbClr val="FEFFFF"/>
                </a:solidFill>
              </a:rPr>
              <a:t> и </a:t>
            </a:r>
            <a:r>
              <a:rPr lang="en-US" sz="2000" dirty="0" err="1">
                <a:solidFill>
                  <a:srgbClr val="FEFFFF"/>
                </a:solidFill>
              </a:rPr>
              <a:t>апарати</a:t>
            </a:r>
            <a:r>
              <a:rPr lang="en-US" sz="2000" dirty="0">
                <a:solidFill>
                  <a:srgbClr val="FEFFFF"/>
                </a:solidFill>
              </a:rPr>
              <a:t> в </a:t>
            </a:r>
            <a:r>
              <a:rPr lang="en-US" sz="2000" dirty="0" err="1">
                <a:solidFill>
                  <a:srgbClr val="FEFFFF"/>
                </a:solidFill>
              </a:rPr>
              <a:t>хранително-вкусовата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промишленост</a:t>
            </a:r>
            <a:r>
              <a:rPr lang="en-US" sz="2000" dirty="0">
                <a:solidFill>
                  <a:srgbClr val="FEFFFF"/>
                </a:solidFill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Суровини</a:t>
            </a:r>
            <a:r>
              <a:rPr lang="en-US" sz="2000" dirty="0">
                <a:solidFill>
                  <a:srgbClr val="FEFFFF"/>
                </a:solidFill>
              </a:rPr>
              <a:t> и </a:t>
            </a:r>
            <a:r>
              <a:rPr lang="en-US" sz="2000" dirty="0" err="1">
                <a:solidFill>
                  <a:srgbClr val="FEFFFF"/>
                </a:solidFill>
              </a:rPr>
              <a:t>материали</a:t>
            </a:r>
            <a:r>
              <a:rPr lang="en-US" sz="2000" dirty="0">
                <a:solidFill>
                  <a:srgbClr val="FEFFFF"/>
                </a:solidFill>
              </a:rPr>
              <a:t> в </a:t>
            </a:r>
            <a:r>
              <a:rPr lang="en-US" sz="2000" dirty="0" err="1">
                <a:solidFill>
                  <a:srgbClr val="FEFFFF"/>
                </a:solidFill>
              </a:rPr>
              <a:t>хранително-вкусовата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промишленост</a:t>
            </a:r>
            <a:r>
              <a:rPr lang="en-US" sz="2000" dirty="0">
                <a:solidFill>
                  <a:srgbClr val="FEFFFF"/>
                </a:solidFill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Технология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на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специалността</a:t>
            </a:r>
            <a:r>
              <a:rPr lang="en-US" sz="2000" dirty="0">
                <a:solidFill>
                  <a:srgbClr val="FEFFFF"/>
                </a:solidFill>
              </a:rPr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Технологично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обзавеждане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на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  <a:r>
              <a:rPr lang="en-US" sz="2000" dirty="0" err="1">
                <a:solidFill>
                  <a:srgbClr val="FEFFFF"/>
                </a:solidFill>
              </a:rPr>
              <a:t>специалността</a:t>
            </a:r>
            <a:r>
              <a:rPr lang="en-US" sz="2000" dirty="0">
                <a:solidFill>
                  <a:srgbClr val="FEFFFF"/>
                </a:solidFill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EFFFF"/>
                </a:solidFill>
              </a:rPr>
              <a:t>Микробиология</a:t>
            </a:r>
            <a:r>
              <a:rPr lang="en-US" sz="2000" dirty="0">
                <a:solidFill>
                  <a:srgbClr val="FE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7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6C7628-18F4-4079-94D7-D3F330DB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g-BG" kern="1200">
                <a:latin typeface="+mj-lt"/>
                <a:ea typeface="+mj-ea"/>
                <a:cs typeface="+mj-cs"/>
              </a:rPr>
              <a:t>ФОКУСЪТ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93B93-70EA-43F0-9EA1-2F950533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bg-BG" dirty="0"/>
              <a:t>З</a:t>
            </a:r>
            <a:r>
              <a:rPr lang="en-US" b="0" i="0" dirty="0" err="1">
                <a:effectLst/>
              </a:rPr>
              <a:t>апознава</a:t>
            </a:r>
            <a:r>
              <a:rPr lang="bg-BG" b="0" i="0" dirty="0">
                <a:effectLst/>
              </a:rPr>
              <a:t>не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със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съвременните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технологии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производство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на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захарни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изделия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съобразени</a:t>
            </a:r>
            <a:r>
              <a:rPr lang="en-US" b="0" i="0" dirty="0">
                <a:effectLst/>
              </a:rPr>
              <a:t> с </a:t>
            </a:r>
            <a:r>
              <a:rPr lang="en-US" b="0" i="0" dirty="0" err="1">
                <a:effectLst/>
              </a:rPr>
              <a:t>европейските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изисквания</a:t>
            </a:r>
            <a:r>
              <a:rPr lang="en-US" b="0" i="0" dirty="0">
                <a:effectLst/>
              </a:rPr>
              <a:t>, и </a:t>
            </a:r>
            <a:r>
              <a:rPr lang="en-US" b="0" i="0" dirty="0" err="1">
                <a:effectLst/>
              </a:rPr>
              <a:t>усвоява</a:t>
            </a:r>
            <a:r>
              <a:rPr lang="bg-BG" b="0" i="0" dirty="0">
                <a:effectLst/>
              </a:rPr>
              <a:t>не на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умения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работа</a:t>
            </a:r>
            <a:r>
              <a:rPr lang="en-US" b="0" i="0" dirty="0">
                <a:effectLst/>
              </a:rPr>
              <a:t> в </a:t>
            </a:r>
            <a:r>
              <a:rPr lang="en-US" b="0" i="0" dirty="0" err="1">
                <a:effectLst/>
              </a:rPr>
              <a:t>екип</a:t>
            </a:r>
            <a:r>
              <a:rPr lang="en-US" b="1" i="0" dirty="0">
                <a:effectLst/>
              </a:rPr>
              <a:t>. </a:t>
            </a:r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DD23F-5DFE-4143-AFE5-4BB2610B0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596" r="13230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B5F81-8776-4118-B5EF-B014796E1B8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t.wikipedia.org/wiki/Chocola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2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D97D7E-88DA-4A97-B50E-02260CB2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/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След завършване на обучението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9D6296-F1F9-4235-B8DA-55565702D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Обучаваният</a:t>
            </a:r>
            <a:r>
              <a:rPr lang="en-US" sz="2400" dirty="0"/>
              <a:t> </a:t>
            </a:r>
            <a:r>
              <a:rPr lang="en-US" sz="2400" dirty="0" err="1"/>
              <a:t>умее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приема</a:t>
            </a:r>
            <a:r>
              <a:rPr lang="en-US" sz="2400" dirty="0"/>
              <a:t>, </a:t>
            </a:r>
            <a:r>
              <a:rPr lang="en-US" sz="2400" dirty="0" err="1"/>
              <a:t>съхранява</a:t>
            </a:r>
            <a:r>
              <a:rPr lang="en-US" sz="2400" dirty="0"/>
              <a:t> и </a:t>
            </a:r>
            <a:r>
              <a:rPr lang="en-US" sz="2400" dirty="0" err="1"/>
              <a:t>преработва</a:t>
            </a:r>
            <a:r>
              <a:rPr lang="en-US" sz="2400" dirty="0"/>
              <a:t> </a:t>
            </a:r>
            <a:r>
              <a:rPr lang="en-US" sz="2400" dirty="0" err="1"/>
              <a:t>суровини</a:t>
            </a:r>
            <a:r>
              <a:rPr lang="en-US" sz="2400" dirty="0"/>
              <a:t> и </a:t>
            </a:r>
            <a:r>
              <a:rPr lang="en-US" sz="2400" dirty="0" err="1"/>
              <a:t>материали</a:t>
            </a:r>
            <a:r>
              <a:rPr lang="en-US" sz="2400" dirty="0"/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използва</a:t>
            </a:r>
            <a:r>
              <a:rPr lang="en-US" sz="2400" dirty="0"/>
              <a:t> и </a:t>
            </a:r>
            <a:r>
              <a:rPr lang="en-US" sz="2400" dirty="0" err="1"/>
              <a:t>обслужва</a:t>
            </a:r>
            <a:r>
              <a:rPr lang="en-US" sz="2400" dirty="0"/>
              <a:t> </a:t>
            </a:r>
            <a:r>
              <a:rPr lang="en-US" sz="2400" dirty="0" err="1"/>
              <a:t>машини</a:t>
            </a:r>
            <a:r>
              <a:rPr lang="en-US" sz="2400" dirty="0"/>
              <a:t>, </a:t>
            </a:r>
            <a:r>
              <a:rPr lang="en-US" sz="2400" dirty="0" err="1"/>
              <a:t>апарати</a:t>
            </a:r>
            <a:r>
              <a:rPr lang="en-US" sz="2400" dirty="0"/>
              <a:t>, </a:t>
            </a:r>
            <a:r>
              <a:rPr lang="en-US" sz="2400" dirty="0" err="1"/>
              <a:t>уреди</a:t>
            </a:r>
            <a:r>
              <a:rPr lang="en-US" sz="2400" dirty="0"/>
              <a:t>, </a:t>
            </a:r>
            <a:r>
              <a:rPr lang="en-US" sz="2400" dirty="0" err="1"/>
              <a:t>съоръжения</a:t>
            </a:r>
            <a:r>
              <a:rPr lang="en-US" sz="2400" dirty="0"/>
              <a:t> и </a:t>
            </a:r>
            <a:r>
              <a:rPr lang="en-US" sz="2400" dirty="0" err="1"/>
              <a:t>инсталации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производството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Placeholder 5" descr="A picture containing indoor, counter, window, white&#10;&#10;Description automatically generated">
            <a:extLst>
              <a:ext uri="{FF2B5EF4-FFF2-40B4-BE49-F238E27FC236}">
                <a16:creationId xmlns:a16="http://schemas.microsoft.com/office/drawing/2014/main" id="{A4762513-3D8E-4C67-A934-52ED6759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r="3786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4A6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627FF-D4CC-445E-9075-AADDBBDB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ФИРМА </a:t>
            </a:r>
            <a:r>
              <a:rPr lang="en-US" sz="4400" dirty="0" err="1">
                <a:solidFill>
                  <a:srgbClr val="FFFFFF"/>
                </a:solidFill>
              </a:rPr>
              <a:t>ПАРТН</a:t>
            </a:r>
            <a:r>
              <a:rPr lang="en-US" sz="5400" dirty="0" err="1">
                <a:solidFill>
                  <a:srgbClr val="FFFFFF"/>
                </a:solidFill>
              </a:rPr>
              <a:t>ь</a:t>
            </a:r>
            <a:r>
              <a:rPr lang="en-US" sz="4400" dirty="0" err="1">
                <a:solidFill>
                  <a:srgbClr val="FFFFFF"/>
                </a:solidFill>
              </a:rPr>
              <a:t>ОР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3A83C4B3-76D6-478B-8FE2-CAA2FBF13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r="1" b="1071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1FEC6-A088-4867-909C-7F9AFA4DB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СИ КОМЕРСИАЛ 7 ЕООД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rgbClr val="FFFFFF"/>
                </a:solidFill>
              </a:rPr>
              <a:t>а</a:t>
            </a:r>
            <a:r>
              <a:rPr lang="en-US" sz="2000" b="1" dirty="0" err="1">
                <a:solidFill>
                  <a:srgbClr val="FFFFFF"/>
                </a:solidFill>
              </a:rPr>
              <a:t>дрес</a:t>
            </a:r>
            <a:r>
              <a:rPr lang="en-US" sz="2000" b="1" dirty="0">
                <a:solidFill>
                  <a:srgbClr val="FFFFFF"/>
                </a:solidFill>
              </a:rPr>
              <a:t>: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гр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Самоков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ул</a:t>
            </a:r>
            <a:r>
              <a:rPr lang="en-US" sz="2000" dirty="0">
                <a:solidFill>
                  <a:srgbClr val="FFFFFF"/>
                </a:solidFill>
              </a:rPr>
              <a:t>. "</a:t>
            </a:r>
            <a:r>
              <a:rPr lang="en-US" sz="2000" dirty="0" err="1">
                <a:solidFill>
                  <a:srgbClr val="FFFFFF"/>
                </a:solidFill>
              </a:rPr>
              <a:t>Софийско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шосе</a:t>
            </a:r>
            <a:r>
              <a:rPr lang="en-US" sz="2000" dirty="0">
                <a:solidFill>
                  <a:srgbClr val="FFFFFF"/>
                </a:solidFill>
              </a:rPr>
              <a:t>" 9, </a:t>
            </a:r>
            <a:r>
              <a:rPr lang="en-US" sz="2000" dirty="0" err="1">
                <a:solidFill>
                  <a:srgbClr val="FFFFFF"/>
                </a:solidFill>
              </a:rPr>
              <a:t>Бизнес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парк</a:t>
            </a:r>
            <a:r>
              <a:rPr lang="en-US" sz="2000" dirty="0">
                <a:solidFill>
                  <a:srgbClr val="FFFFFF"/>
                </a:solidFill>
              </a:rPr>
              <a:t> "</a:t>
            </a:r>
            <a:r>
              <a:rPr lang="en-US" sz="2000" dirty="0" err="1">
                <a:solidFill>
                  <a:srgbClr val="FFFFFF"/>
                </a:solidFill>
              </a:rPr>
              <a:t>Рила</a:t>
            </a:r>
            <a:r>
              <a:rPr lang="en-US" sz="2000" dirty="0">
                <a:solidFill>
                  <a:srgbClr val="FFFFFF"/>
                </a:solidFill>
              </a:rPr>
              <a:t>„</a:t>
            </a:r>
            <a:endParaRPr lang="bg-BG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srgbClr val="FFFFFF"/>
                </a:solidFill>
              </a:rPr>
              <a:t>т</a:t>
            </a:r>
            <a:r>
              <a:rPr lang="en-US" sz="2000" b="1" dirty="0" err="1">
                <a:solidFill>
                  <a:srgbClr val="FFFFFF"/>
                </a:solidFill>
              </a:rPr>
              <a:t>елефон</a:t>
            </a:r>
            <a:r>
              <a:rPr lang="en-US" sz="2000" b="1" dirty="0">
                <a:solidFill>
                  <a:srgbClr val="FFFFFF"/>
                </a:solidFill>
              </a:rPr>
              <a:t>:</a:t>
            </a:r>
            <a:r>
              <a:rPr lang="en-US" sz="2000" dirty="0">
                <a:solidFill>
                  <a:srgbClr val="FFFFFF"/>
                </a:solidFill>
              </a:rPr>
              <a:t> 0885688168</a:t>
            </a:r>
            <a:endParaRPr lang="bg-BG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Web site</a:t>
            </a:r>
            <a:r>
              <a:rPr lang="bg-BG" sz="2000" dirty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u="sng" dirty="0">
                <a:solidFill>
                  <a:srgbClr val="FFFFFF"/>
                </a:solidFill>
                <a:hlinkClick r:id="rId3"/>
              </a:rPr>
              <a:t>www.si-7.com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1EB2-916F-4687-901E-36933635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Реализация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D4EFF-037C-47B2-99DC-FCDF47DFD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Оператор в завод за захарни изделия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4AF4A-3B4D-48E5-9127-BFA4D74B6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5" r="2404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254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28">
            <a:extLst>
              <a:ext uri="{FF2B5EF4-FFF2-40B4-BE49-F238E27FC236}">
                <a16:creationId xmlns:a16="http://schemas.microsoft.com/office/drawing/2014/main" id="{5BD1C87D-7B83-49A8-844E-433D32C45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24938"/>
            <a:ext cx="6413262" cy="5833063"/>
          </a:xfrm>
          <a:custGeom>
            <a:avLst/>
            <a:gdLst>
              <a:gd name="connsiteX0" fmla="*/ 343517 w 6413262"/>
              <a:gd name="connsiteY0" fmla="*/ 5832222 h 5833063"/>
              <a:gd name="connsiteX1" fmla="*/ 6335225 w 6413262"/>
              <a:gd name="connsiteY1" fmla="*/ 835839 h 5833063"/>
              <a:gd name="connsiteX2" fmla="*/ 6411127 w 6413262"/>
              <a:gd name="connsiteY2" fmla="*/ 123790 h 5833063"/>
              <a:gd name="connsiteX3" fmla="*/ 6413262 w 6413262"/>
              <a:gd name="connsiteY3" fmla="*/ 0 h 5833063"/>
              <a:gd name="connsiteX4" fmla="*/ 0 w 6413262"/>
              <a:gd name="connsiteY4" fmla="*/ 0 h 5833063"/>
              <a:gd name="connsiteX5" fmla="*/ 0 w 6413262"/>
              <a:gd name="connsiteY5" fmla="*/ 5815521 h 5833063"/>
              <a:gd name="connsiteX6" fmla="*/ 51379 w 6413262"/>
              <a:gd name="connsiteY6" fmla="*/ 5820166 h 5833063"/>
              <a:gd name="connsiteX7" fmla="*/ 343517 w 6413262"/>
              <a:gd name="connsiteY7" fmla="*/ 5832222 h 58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3262" h="5833063">
                <a:moveTo>
                  <a:pt x="343517" y="5832222"/>
                </a:moveTo>
                <a:cubicBezTo>
                  <a:pt x="3254747" y="5881130"/>
                  <a:pt x="5841718" y="3794544"/>
                  <a:pt x="6335225" y="835839"/>
                </a:cubicBezTo>
                <a:cubicBezTo>
                  <a:pt x="6375023" y="597235"/>
                  <a:pt x="6400103" y="359575"/>
                  <a:pt x="6411127" y="123790"/>
                </a:cubicBezTo>
                <a:lnTo>
                  <a:pt x="6413262" y="0"/>
                </a:lnTo>
                <a:lnTo>
                  <a:pt x="0" y="0"/>
                </a:lnTo>
                <a:lnTo>
                  <a:pt x="0" y="5815521"/>
                </a:lnTo>
                <a:lnTo>
                  <a:pt x="51379" y="5820166"/>
                </a:lnTo>
                <a:cubicBezTo>
                  <a:pt x="149075" y="5826589"/>
                  <a:pt x="246476" y="5830592"/>
                  <a:pt x="343517" y="58322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0">
            <a:extLst>
              <a:ext uri="{FF2B5EF4-FFF2-40B4-BE49-F238E27FC236}">
                <a16:creationId xmlns:a16="http://schemas.microsoft.com/office/drawing/2014/main" id="{1703047A-2C9B-4E2C-9A75-B67521B6D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324648"/>
            <a:ext cx="6110122" cy="5533351"/>
          </a:xfrm>
          <a:custGeom>
            <a:avLst/>
            <a:gdLst>
              <a:gd name="connsiteX0" fmla="*/ 324583 w 6110122"/>
              <a:gd name="connsiteY0" fmla="*/ 5532549 h 5533351"/>
              <a:gd name="connsiteX1" fmla="*/ 6035604 w 6110122"/>
              <a:gd name="connsiteY1" fmla="*/ 770225 h 5533351"/>
              <a:gd name="connsiteX2" fmla="*/ 6088871 w 6110122"/>
              <a:gd name="connsiteY2" fmla="*/ 362020 h 5533351"/>
              <a:gd name="connsiteX3" fmla="*/ 6110122 w 6110122"/>
              <a:gd name="connsiteY3" fmla="*/ 0 h 5533351"/>
              <a:gd name="connsiteX4" fmla="*/ 0 w 6110122"/>
              <a:gd name="connsiteY4" fmla="*/ 0 h 5533351"/>
              <a:gd name="connsiteX5" fmla="*/ 0 w 6110122"/>
              <a:gd name="connsiteY5" fmla="*/ 5516887 h 5533351"/>
              <a:gd name="connsiteX6" fmla="*/ 46130 w 6110122"/>
              <a:gd name="connsiteY6" fmla="*/ 5521057 h 5533351"/>
              <a:gd name="connsiteX7" fmla="*/ 324583 w 6110122"/>
              <a:gd name="connsiteY7" fmla="*/ 5532549 h 55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22" h="5533351">
                <a:moveTo>
                  <a:pt x="324583" y="5532549"/>
                </a:moveTo>
                <a:cubicBezTo>
                  <a:pt x="3099434" y="5579166"/>
                  <a:pt x="5565217" y="3590326"/>
                  <a:pt x="6035604" y="770225"/>
                </a:cubicBezTo>
                <a:cubicBezTo>
                  <a:pt x="6058365" y="633768"/>
                  <a:pt x="6076076" y="497636"/>
                  <a:pt x="6088871" y="362020"/>
                </a:cubicBezTo>
                <a:lnTo>
                  <a:pt x="6110122" y="0"/>
                </a:lnTo>
                <a:lnTo>
                  <a:pt x="0" y="0"/>
                </a:lnTo>
                <a:lnTo>
                  <a:pt x="0" y="5516887"/>
                </a:lnTo>
                <a:lnTo>
                  <a:pt x="46130" y="5521057"/>
                </a:lnTo>
                <a:cubicBezTo>
                  <a:pt x="139249" y="5527179"/>
                  <a:pt x="232088" y="5530995"/>
                  <a:pt x="324583" y="5532549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50CF16-6953-4EE5-9503-E287C8FD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7" y="2903393"/>
            <a:ext cx="3607841" cy="26255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 обучението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E2FB5-6438-44CC-AD0F-8FE4224C33D4}"/>
              </a:ext>
            </a:extLst>
          </p:cNvPr>
          <p:cNvSpPr/>
          <p:nvPr/>
        </p:nvSpPr>
        <p:spPr>
          <a:xfrm>
            <a:off x="5778738" y="388307"/>
            <a:ext cx="6413262" cy="331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Срок</a:t>
            </a:r>
            <a:r>
              <a:rPr lang="en-US" sz="3600" dirty="0"/>
              <a:t>: 5 </a:t>
            </a:r>
            <a:r>
              <a:rPr lang="en-US" sz="3600" dirty="0" err="1"/>
              <a:t>години</a:t>
            </a:r>
            <a:endParaRPr lang="en-US" sz="3600" dirty="0"/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Форма</a:t>
            </a:r>
            <a:r>
              <a:rPr lang="en-US" sz="3600" dirty="0"/>
              <a:t> – </a:t>
            </a:r>
            <a:r>
              <a:rPr lang="en-US" sz="3600" dirty="0" err="1"/>
              <a:t>дуална</a:t>
            </a:r>
            <a:r>
              <a:rPr lang="en-US" sz="3600" dirty="0"/>
              <a:t> </a:t>
            </a:r>
            <a:r>
              <a:rPr lang="en-US" sz="3600" dirty="0" err="1"/>
              <a:t>система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обучение</a:t>
            </a:r>
            <a:endParaRPr lang="en-US" sz="3600" dirty="0"/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Разширено</a:t>
            </a:r>
            <a:r>
              <a:rPr lang="en-US" sz="3600" dirty="0"/>
              <a:t> </a:t>
            </a:r>
            <a:r>
              <a:rPr lang="en-US" sz="3600" dirty="0" err="1"/>
              <a:t>изучаване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английски</a:t>
            </a:r>
            <a:r>
              <a:rPr lang="en-US" sz="3600" dirty="0"/>
              <a:t> </a:t>
            </a:r>
            <a:r>
              <a:rPr lang="en-US" sz="3600" dirty="0" err="1"/>
              <a:t>език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782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50CF16-6953-4EE5-9503-E287C8FD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0505"/>
            <a:ext cx="10125173" cy="93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</a:rPr>
              <a:t>Документи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bg-BG" sz="3200" dirty="0">
                <a:solidFill>
                  <a:schemeClr val="tx2"/>
                </a:solidFill>
              </a:rPr>
              <a:t>за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за</a:t>
            </a:r>
            <a:r>
              <a:rPr lang="bg-BG" sz="3200" dirty="0">
                <a:solidFill>
                  <a:schemeClr val="tx2"/>
                </a:solidFill>
              </a:rPr>
              <a:t>писване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E2FB5-6438-44CC-AD0F-8FE4224C33D4}"/>
              </a:ext>
            </a:extLst>
          </p:cNvPr>
          <p:cNvSpPr/>
          <p:nvPr/>
        </p:nvSpPr>
        <p:spPr>
          <a:xfrm>
            <a:off x="3165348" y="3012928"/>
            <a:ext cx="6641700" cy="210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свидетелство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за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bg-BG" sz="2400" dirty="0">
                <a:solidFill>
                  <a:schemeClr val="tx2"/>
                </a:solidFill>
              </a:rPr>
              <a:t>основно образование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chemeClr val="tx2"/>
                </a:solidFill>
              </a:rPr>
              <a:t>заявление за записване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chemeClr val="tx2"/>
                </a:solidFill>
              </a:rPr>
              <a:t>медицинско свидетелство</a:t>
            </a:r>
            <a:endParaRPr lang="en-US" sz="24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64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0CF16-6953-4EE5-9503-E287C8FD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57" y="1453214"/>
            <a:ext cx="4333980" cy="4376572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Документи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при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завършване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E2FB5-6438-44CC-AD0F-8FE4224C33D4}"/>
              </a:ext>
            </a:extLst>
          </p:cNvPr>
          <p:cNvSpPr/>
          <p:nvPr/>
        </p:nvSpPr>
        <p:spPr>
          <a:xfrm>
            <a:off x="5500293" y="1193292"/>
            <a:ext cx="6532821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диплома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средно</a:t>
            </a:r>
            <a:r>
              <a:rPr lang="en-US" sz="2800" dirty="0"/>
              <a:t> </a:t>
            </a:r>
            <a:r>
              <a:rPr lang="en-US" sz="2800" dirty="0" err="1"/>
              <a:t>образование</a:t>
            </a:r>
            <a:r>
              <a:rPr lang="en-US" sz="2800" dirty="0"/>
              <a:t> </a:t>
            </a:r>
            <a:endParaRPr lang="bg-BG" sz="28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bg-BG" sz="2800" dirty="0"/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свидетелство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професионална</a:t>
            </a:r>
            <a:r>
              <a:rPr lang="en-US" sz="2800" dirty="0"/>
              <a:t> </a:t>
            </a:r>
            <a:r>
              <a:rPr lang="en-US" sz="2800" dirty="0" err="1"/>
              <a:t>квалификация</a:t>
            </a:r>
            <a:endParaRPr lang="bg-BG" sz="28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/>
          </a:p>
          <a:p>
            <a:pPr marL="11430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договор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работа</a:t>
            </a:r>
            <a:r>
              <a:rPr lang="en-US" sz="2800" dirty="0"/>
              <a:t> с </a:t>
            </a:r>
            <a:r>
              <a:rPr lang="en-US" sz="2800" dirty="0" err="1"/>
              <a:t>фирма</a:t>
            </a:r>
            <a:r>
              <a:rPr lang="en-US" sz="2800" dirty="0"/>
              <a:t> </a:t>
            </a:r>
            <a:r>
              <a:rPr lang="en-US" sz="2800" dirty="0" err="1"/>
              <a:t>партньор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83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190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ПРОФЕСИОНАЛНА ГИМНАЗИЯ ПО ТУРИЗЪМ</vt:lpstr>
      <vt:lpstr>Какво включва обучението?</vt:lpstr>
      <vt:lpstr>ФОКУСЪТ</vt:lpstr>
      <vt:lpstr> След завършване на обучението </vt:lpstr>
      <vt:lpstr>ФИРМА ПАРТНьОР</vt:lpstr>
      <vt:lpstr>Реализация</vt:lpstr>
      <vt:lpstr>За обучението</vt:lpstr>
      <vt:lpstr>Документи за записване</vt:lpstr>
      <vt:lpstr>Документи при завършване</vt:lpstr>
      <vt:lpstr>За допълнителна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 ПО ТУРИЗЪМ</dc:title>
  <dc:creator>Борислава Хаджийска</dc:creator>
  <cp:lastModifiedBy>Admin</cp:lastModifiedBy>
  <cp:revision>5</cp:revision>
  <dcterms:created xsi:type="dcterms:W3CDTF">2020-05-30T13:43:53Z</dcterms:created>
  <dcterms:modified xsi:type="dcterms:W3CDTF">2021-04-04T17:45:30Z</dcterms:modified>
</cp:coreProperties>
</file>