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2" r:id="rId4"/>
    <p:sldId id="259" r:id="rId5"/>
    <p:sldId id="260" r:id="rId6"/>
    <p:sldId id="267" r:id="rId7"/>
    <p:sldId id="268" r:id="rId8"/>
    <p:sldId id="269" r:id="rId9"/>
    <p:sldId id="270" r:id="rId10"/>
    <p:sldId id="271" r:id="rId11"/>
    <p:sldId id="272" r:id="rId12"/>
    <p:sldId id="266" r:id="rId13"/>
    <p:sldId id="265" r:id="rId14"/>
    <p:sldId id="264" r:id="rId15"/>
    <p:sldId id="263" r:id="rId16"/>
    <p:sldId id="279" r:id="rId17"/>
    <p:sldId id="278" r:id="rId18"/>
    <p:sldId id="280" r:id="rId19"/>
    <p:sldId id="281" r:id="rId20"/>
    <p:sldId id="262" r:id="rId21"/>
    <p:sldId id="275" r:id="rId22"/>
    <p:sldId id="276" r:id="rId23"/>
    <p:sldId id="277" r:id="rId24"/>
    <p:sldId id="274" r:id="rId25"/>
    <p:sldId id="261" r:id="rId26"/>
    <p:sldId id="27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7.png"/><Relationship Id="rId4" Type="http://schemas.openxmlformats.org/officeDocument/2006/relationships/video" Target="../media/media2.mp4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5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40.png"/><Relationship Id="rId4" Type="http://schemas.openxmlformats.org/officeDocument/2006/relationships/video" Target="../media/media5.mp4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613647"/>
            <a:ext cx="6815669" cy="664979"/>
          </a:xfrm>
        </p:spPr>
        <p:txBody>
          <a:bodyPr/>
          <a:lstStyle/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Иновативно обучение</a:t>
            </a:r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7" y="2183800"/>
            <a:ext cx="6815669" cy="451824"/>
          </a:xfrm>
        </p:spPr>
        <p:txBody>
          <a:bodyPr/>
          <a:lstStyle/>
          <a:p>
            <a:r>
              <a:rPr lang="bg-BG" b="1" dirty="0" smtClean="0">
                <a:solidFill>
                  <a:schemeClr val="accent4">
                    <a:lumMod val="50000"/>
                  </a:schemeClr>
                </a:solidFill>
              </a:rPr>
              <a:t>Технология на кетърингово събитие</a:t>
            </a:r>
            <a:endParaRPr lang="bg-BG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700" y="2762410"/>
            <a:ext cx="3612474" cy="288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6497" y="804467"/>
            <a:ext cx="250770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1400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6. Затвърдяване </a:t>
            </a: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на придобитите знания и умения чрез 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обобщение и систематизация на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термините и понятията на база  </a:t>
            </a:r>
            <a:r>
              <a:rPr lang="bg-BG" sz="14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основните дейности в отделните етапи от работата на групите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Време – 8 мин 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Време – 10 </a:t>
            </a:r>
            <a:r>
              <a:rPr lang="bg-BG" sz="1400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</a:p>
          <a:p>
            <a:endParaRPr lang="bg-BG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bg-BG" sz="14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bg-BG" sz="1400" dirty="0" smtClean="0">
                <a:solidFill>
                  <a:schemeClr val="accent4">
                    <a:lumMod val="50000"/>
                  </a:schemeClr>
                </a:solidFill>
              </a:rPr>
              <a:t>7</a:t>
            </a:r>
            <a:r>
              <a:rPr lang="bg-BG" sz="1400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bg-BG" sz="1600" dirty="0">
                <a:solidFill>
                  <a:schemeClr val="accent4">
                    <a:lumMod val="50000"/>
                  </a:schemeClr>
                </a:solidFill>
              </a:rPr>
              <a:t>Рефлексия </a:t>
            </a:r>
          </a:p>
          <a:p>
            <a:r>
              <a:rPr lang="bg-BG" sz="1600" i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bg-BG" sz="16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bg-BG" sz="1600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  <a:p>
            <a:r>
              <a:rPr lang="bg-BG" sz="1600" dirty="0">
                <a:solidFill>
                  <a:schemeClr val="accent4">
                    <a:lumMod val="50000"/>
                  </a:schemeClr>
                </a:solidFill>
              </a:rPr>
              <a:t>Време - 5 мин.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46995" y="3087497"/>
            <a:ext cx="43474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1400" b="1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Синтез на информацията по темата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4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(Техника „3-те или 5-те най-важни неща“)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400" b="1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400" b="1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400" b="1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Извеждане и систематизиране на основните понятия в темата</a:t>
            </a:r>
            <a:r>
              <a:rPr lang="bg-BG" sz="14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чрез схема и общ преглед на цялостната работа за часа, 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4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14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72454" y="3087497"/>
            <a:ext cx="26445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16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Обобщават основните понятия и записват</a:t>
            </a:r>
            <a:endParaRPr lang="bg-BG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bg-BG" sz="16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bg-BG" sz="16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bg-BG" sz="16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Записват</a:t>
            </a:r>
            <a:endParaRPr lang="bg-BG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53081" y="5090993"/>
            <a:ext cx="3735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400" b="1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Индивидуална анкета</a:t>
            </a:r>
            <a:r>
              <a:rPr lang="bg-BG" sz="14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5 въпроса</a:t>
            </a:r>
            <a:endParaRPr lang="bg-BG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61697" y="5090993"/>
            <a:ext cx="266610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16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Попълват на анкетите</a:t>
            </a:r>
            <a:endParaRPr lang="bg-BG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bg-BG" sz="1100" i="1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966" y="677732"/>
            <a:ext cx="3215038" cy="24097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392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86" y="863121"/>
            <a:ext cx="26965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8. Задаване на домашна работа</a:t>
            </a:r>
            <a:r>
              <a:rPr lang="bg-BG" sz="14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Тема на домашната работа: „Да се организира събитие по избор на ученика, като се спазят всички етапи, да се състави подходящо меню и да се пресметне общата цена“. 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bg-BG" sz="14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Време – 5 мин.</a:t>
            </a:r>
            <a:endParaRPr lang="bg-BG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93188" y="856907"/>
            <a:ext cx="24518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14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Задаване на темата за </a:t>
            </a:r>
            <a:r>
              <a:rPr lang="bg-BG" sz="1400" b="1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домашна работа</a:t>
            </a:r>
            <a:r>
              <a:rPr lang="bg-BG" sz="14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- проект</a:t>
            </a:r>
            <a:endParaRPr lang="bg-BG" sz="14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58487" y="887685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600" i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Записват</a:t>
            </a:r>
            <a:endParaRPr lang="bg-BG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87269" y="4241169"/>
            <a:ext cx="41504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16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Приложения: 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1600" dirty="0" smtClean="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sz="1600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Учебни </a:t>
            </a:r>
            <a:r>
              <a:rPr lang="bg-BG" sz="16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материали и презентации в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bg-BG" sz="1600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електронния дневник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google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classroom, </a:t>
            </a:r>
          </a:p>
          <a:p>
            <a:pPr algn="just">
              <a:spcAft>
                <a:spcPts val="0"/>
              </a:spcAft>
            </a:pP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Microsoft teams</a:t>
            </a:r>
            <a:endParaRPr lang="bg-BG" sz="16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855" y="1564793"/>
            <a:ext cx="3578662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04" y="1065430"/>
            <a:ext cx="6605194" cy="5174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0362" y="579259"/>
            <a:ext cx="4461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Аранжиране на маса с коледни ястия</a:t>
            </a:r>
            <a:endParaRPr lang="bg-BG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6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16" y="682214"/>
            <a:ext cx="5550944" cy="5550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6866" y="2431228"/>
            <a:ext cx="4315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Организиране на събитие на тема : </a:t>
            </a:r>
          </a:p>
          <a:p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„Не на тормоза в училище“ </a:t>
            </a:r>
          </a:p>
          <a:p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     аранжиране и дизайн</a:t>
            </a:r>
            <a:endParaRPr lang="bg-BG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07" y="627641"/>
            <a:ext cx="7530151" cy="5644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4570" y="774551"/>
            <a:ext cx="5537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Подреждане и аранжиране на тематична маса</a:t>
            </a:r>
            <a:endParaRPr lang="bg-BG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1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36" y="657012"/>
            <a:ext cx="7347473" cy="5507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1874" y="5013064"/>
            <a:ext cx="3062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Тематична   маса</a:t>
            </a:r>
            <a:endParaRPr lang="bg-BG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8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352" y="2886538"/>
            <a:ext cx="2506437" cy="3368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367" y="630330"/>
            <a:ext cx="1922033" cy="2582732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182" y="3048782"/>
            <a:ext cx="2385696" cy="3205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878" y="630331"/>
            <a:ext cx="4185474" cy="5624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1640" y="630330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Задание: „Кетъринг  за събитие –</a:t>
            </a:r>
          </a:p>
          <a:p>
            <a:r>
              <a:rPr lang="bg-BG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откриване на козметична верига</a:t>
            </a:r>
            <a:r>
              <a:rPr lang="bg-B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“</a:t>
            </a:r>
            <a:endParaRPr lang="bg-BG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401" y="630330"/>
            <a:ext cx="2292880" cy="3081057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77038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165" y="659203"/>
            <a:ext cx="7390391" cy="5547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105" y="2000922"/>
            <a:ext cx="28216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400" dirty="0" smtClean="0">
                <a:solidFill>
                  <a:schemeClr val="accent4">
                    <a:lumMod val="50000"/>
                  </a:schemeClr>
                </a:solidFill>
              </a:rPr>
              <a:t>Меню </a:t>
            </a:r>
          </a:p>
          <a:p>
            <a:pPr algn="ctr"/>
            <a:r>
              <a:rPr lang="bg-BG" sz="2400" dirty="0" smtClean="0">
                <a:solidFill>
                  <a:schemeClr val="accent4">
                    <a:lumMod val="50000"/>
                  </a:schemeClr>
                </a:solidFill>
              </a:rPr>
              <a:t>за </a:t>
            </a:r>
          </a:p>
          <a:p>
            <a:pPr algn="ctr"/>
            <a:r>
              <a:rPr lang="bg-BG" sz="2400" dirty="0" smtClean="0">
                <a:solidFill>
                  <a:schemeClr val="accent4">
                    <a:lumMod val="50000"/>
                  </a:schemeClr>
                </a:solidFill>
              </a:rPr>
              <a:t>60 годишен юбилей!</a:t>
            </a:r>
            <a:endParaRPr lang="bg-BG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42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408" y="570156"/>
            <a:ext cx="7494687" cy="5625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429" y="2226833"/>
            <a:ext cx="3340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Оферта и договор за събитие</a:t>
            </a:r>
            <a:endParaRPr lang="bg-BG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93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45" y="623818"/>
            <a:ext cx="4531129" cy="5604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197" y="629135"/>
            <a:ext cx="3729484" cy="2797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239" y="1213317"/>
            <a:ext cx="3140195" cy="2355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668" y="3426247"/>
            <a:ext cx="3755454" cy="2818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24513" y="3983214"/>
            <a:ext cx="2138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accent4">
                    <a:lumMod val="50000"/>
                  </a:schemeClr>
                </a:solidFill>
              </a:rPr>
              <a:t>Анкети рефлексия</a:t>
            </a:r>
            <a:endParaRPr lang="bg-B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bg-B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В края на</a:t>
            </a:r>
          </a:p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някои занимания</a:t>
            </a:r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18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3812" y="731519"/>
            <a:ext cx="774550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Иновативното обучение </a:t>
            </a:r>
          </a:p>
          <a:p>
            <a:pPr algn="ctr"/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по Технология на кетърингово събитие – 9 а клас </a:t>
            </a:r>
          </a:p>
          <a:p>
            <a:pPr algn="ctr"/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има следните предимства :</a:t>
            </a:r>
          </a:p>
          <a:p>
            <a:endParaRPr lang="en-US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Използва интегриране на теория и практика 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Учениците получават знания и умения чрез използване и комбиниране на различни методи и </a:t>
            </a: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подходи</a:t>
            </a:r>
          </a:p>
          <a:p>
            <a:pPr marL="342900" indent="-342900">
              <a:buFontTx/>
              <a:buAutoNum type="arabicPeriod"/>
            </a:pPr>
            <a:r>
              <a:rPr lang="bg-BG" sz="2000" dirty="0">
                <a:solidFill>
                  <a:schemeClr val="accent4">
                    <a:lumMod val="50000"/>
                  </a:schemeClr>
                </a:solidFill>
              </a:rPr>
              <a:t>Темата се </a:t>
            </a: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представя чрез средства, </a:t>
            </a:r>
            <a:r>
              <a:rPr lang="bg-BG" sz="2000" dirty="0">
                <a:solidFill>
                  <a:schemeClr val="accent4">
                    <a:lumMod val="50000"/>
                  </a:schemeClr>
                </a:solidFill>
              </a:rPr>
              <a:t>които дават на учениците по-достъпна среда и по-голяма свобода за </a:t>
            </a: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изява</a:t>
            </a:r>
            <a:endParaRPr lang="bg-BG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Дава </a:t>
            </a: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се възможност за работа в </a:t>
            </a: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екип и повишаване на активността</a:t>
            </a:r>
            <a:endParaRPr lang="bg-BG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Развива се творческото мислене 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Възможности за решаване на </a:t>
            </a: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казуси, повишаване на мотивацията</a:t>
            </a:r>
            <a:endParaRPr lang="bg-BG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Развива умения  за презентиране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Дава възможност за усъвършенстване и развиване на уменията за работа с онлайн материали и ресурси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Използване на електронни устройства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Разбиране и осмисляне на новите знания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49" y="1344706"/>
            <a:ext cx="2860244" cy="38136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0834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6089" y="687196"/>
            <a:ext cx="3228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Работа в електронна среда</a:t>
            </a:r>
            <a:endParaRPr lang="bg-BG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883" y="1180553"/>
            <a:ext cx="11243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chemeClr val="accent4">
                    <a:lumMod val="50000"/>
                  </a:schemeClr>
                </a:solidFill>
              </a:rPr>
              <a:t>В условията на дистанционно обучение, учениците от 9а клас изпълниха много задачи в домашни условия.</a:t>
            </a:r>
            <a:endParaRPr lang="bg-BG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464" y="1624405"/>
            <a:ext cx="2816989" cy="3755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627" y="1624405"/>
            <a:ext cx="2816990" cy="37559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5313" y="5529431"/>
            <a:ext cx="269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Крем Карамел на Мирена </a:t>
            </a:r>
          </a:p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със сладолед и ябълка</a:t>
            </a:r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1247" y="5473638"/>
            <a:ext cx="218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Хапки за рожден ден</a:t>
            </a:r>
          </a:p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 на Павел</a:t>
            </a:r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791" y="1624405"/>
            <a:ext cx="2816990" cy="3755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85791" y="5529431"/>
            <a:ext cx="290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Плодова пирамида на Павел</a:t>
            </a:r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3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28" y="1561972"/>
            <a:ext cx="2836040" cy="3781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3418" y="5477429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Салатата на Стефани</a:t>
            </a:r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730" y="1561972"/>
            <a:ext cx="2130014" cy="3784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1663" y="5468458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Кейк на Мария</a:t>
            </a:r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138" y="1565165"/>
            <a:ext cx="2836039" cy="37813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99161" y="5468458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Портокалов кейк на Спас</a:t>
            </a:r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0179" y="89288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9" name="TextBox 8"/>
          <p:cNvSpPr txBox="1"/>
          <p:nvPr/>
        </p:nvSpPr>
        <p:spPr>
          <a:xfrm>
            <a:off x="3325745" y="692830"/>
            <a:ext cx="6458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Изчисляване на количествата на продуктите в ястията</a:t>
            </a:r>
            <a:endParaRPr lang="bg-BG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3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5868931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2017" y="750501"/>
            <a:ext cx="2789489" cy="4972567"/>
          </a:xfrm>
          <a:prstGeom prst="rect">
            <a:avLst/>
          </a:prstGeom>
        </p:spPr>
      </p:pic>
      <p:pic>
        <p:nvPicPr>
          <p:cNvPr id="5" name="video-1586964659 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15030" y="750501"/>
            <a:ext cx="2764716" cy="4976489"/>
          </a:xfrm>
          <a:prstGeom prst="rect">
            <a:avLst/>
          </a:prstGeom>
        </p:spPr>
      </p:pic>
      <p:pic>
        <p:nvPicPr>
          <p:cNvPr id="6" name="video-158696150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3107" y="1256110"/>
            <a:ext cx="3789226" cy="3789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5771" y="761259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Милена</a:t>
            </a:r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6013" y="428154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Мирена</a:t>
            </a:r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6396" y="1256110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Красимира</a:t>
            </a:r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4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5868934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0093" y="1204662"/>
            <a:ext cx="2559953" cy="4563395"/>
          </a:xfrm>
          <a:prstGeom prst="rect">
            <a:avLst/>
          </a:prstGeom>
        </p:spPr>
      </p:pic>
      <p:pic>
        <p:nvPicPr>
          <p:cNvPr id="4" name="video-158695830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8797" y="1204662"/>
            <a:ext cx="2184166" cy="45867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2898" y="602429"/>
            <a:ext cx="6870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Весели и вкусни моменти моменти по време на карантина</a:t>
            </a:r>
            <a:endParaRPr lang="bg-BG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video-1588704998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7176" y="1204662"/>
            <a:ext cx="2535220" cy="456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9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52" y="1211662"/>
            <a:ext cx="3032746" cy="5006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82" y="1266765"/>
            <a:ext cx="3730736" cy="4974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202" y="1243606"/>
            <a:ext cx="3765473" cy="5020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3339" y="639100"/>
            <a:ext cx="3470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Изпълнени  писмени задачи</a:t>
            </a:r>
            <a:endParaRPr lang="bg-BG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5331" y="946673"/>
            <a:ext cx="2744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Постигнати резултати</a:t>
            </a:r>
            <a:endParaRPr lang="bg-BG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0618" y="1602889"/>
            <a:ext cx="942369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В работата се включиха 20 от 21 ученици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По - добра работа в екип и техники на вземане на решения 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Много лесно се ориентират в заданията и сами достигат до новите понятия, </a:t>
            </a:r>
          </a:p>
          <a:p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използвайки метода “Обърната класна стая“, чрез работа /индивидуална или на групи/</a:t>
            </a:r>
          </a:p>
          <a:p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3. По - висока мотивация и активност </a:t>
            </a:r>
          </a:p>
          <a:p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4. По - добра комуникация и подобряване на социалните  умения</a:t>
            </a:r>
          </a:p>
          <a:p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5. Креативност при изпълнението на задачите чрез метода „Учебна работилница“</a:t>
            </a:r>
          </a:p>
          <a:p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6. Повишаване на уменията за работа в електронна среда</a:t>
            </a:r>
          </a:p>
          <a:p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7. Повишаване на интереса към професията</a:t>
            </a:r>
          </a:p>
          <a:p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8. Запознаване с нови технологии и новости в професията</a:t>
            </a:r>
          </a:p>
          <a:p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3928" y="5535713"/>
            <a:ext cx="4604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b="1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Изготвил: </a:t>
            </a: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инж. Елена Сердарева</a:t>
            </a:r>
            <a:endParaRPr lang="bg-BG" sz="20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505" y="775668"/>
            <a:ext cx="6164131" cy="462019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5779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6537" y="1398494"/>
            <a:ext cx="81220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11. Иновацията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интегрира ИКТ в образователния процес.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12. Създава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условия за гъвкаво прилагане на нови методи на преподаване с цел постигане на по-добри резултати от ученето.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13. Изграждат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се позитивни взаимоотношения ученик-учител,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ученик - ученик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14. Ученикът е в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активна позиция в образователния процес.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15. Развива умения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за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самооценяване за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търсене и намиране на информация и креативно мислене чрез мотивация за усвояване на допълнителни знания.</a:t>
            </a:r>
            <a:endParaRPr lang="bg-BG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15" y="1161825"/>
            <a:ext cx="2596422" cy="19460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52" y="3711388"/>
            <a:ext cx="2739948" cy="20536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92442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64884" y="839097"/>
            <a:ext cx="3403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Основни теми в обучението</a:t>
            </a:r>
            <a:endParaRPr lang="bg-BG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5482" y="1366221"/>
            <a:ext cx="7059946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Договаряне на кетъринг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Изготвяне на оферта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Меню – принципи на изготвяне и видове меню.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Планиране на ястията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Планиране на суровини и материали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Изчисляване на материалните разходи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Персонал – характеристика и изисквания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Подготовка – предварителна, същинска</a:t>
            </a:r>
          </a:p>
          <a:p>
            <a:pPr marL="342900" indent="-342900">
              <a:buAutoNum type="arabicPeriod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Естетическо въздействие на архитектурно-художествената</a:t>
            </a:r>
          </a:p>
          <a:p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 композиция на заведенията и средата  на събитията</a:t>
            </a:r>
          </a:p>
          <a:p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10.  Запазен знак, като графичен елемент на дизайна. Лого.</a:t>
            </a:r>
          </a:p>
          <a:p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11.  Изисквания към оформянето на ястията</a:t>
            </a:r>
          </a:p>
          <a:p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12. Аранжиране на залите, масите и дизайна за различни поводи</a:t>
            </a:r>
          </a:p>
          <a:p>
            <a:pPr marL="342900" indent="-342900">
              <a:buAutoNum type="arabicPeriod" startAt="13"/>
            </a:pPr>
            <a:r>
              <a:rPr lang="bg-BG" sz="2000" dirty="0" smtClean="0">
                <a:solidFill>
                  <a:schemeClr val="accent4">
                    <a:lumMod val="50000"/>
                  </a:schemeClr>
                </a:solidFill>
              </a:rPr>
              <a:t>Съвременни тенденции в кетъринга</a:t>
            </a:r>
          </a:p>
          <a:p>
            <a:pPr marL="342900" indent="-342900">
              <a:buAutoNum type="arabicPeriod" startAt="13"/>
            </a:pPr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81" y="710523"/>
            <a:ext cx="3662201" cy="488293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7121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7130" y="1145327"/>
            <a:ext cx="97464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План на урок 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по Технология на кетърингово събитие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Тема:</a:t>
            </a:r>
            <a:r>
              <a:rPr lang="bg-B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Оформяне на масите. Единичен и двоен бюфет. Подреждане на бюфети с ястия. Подреждане на бюфети с напитки.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Вид:</a:t>
            </a:r>
            <a:r>
              <a:rPr lang="bg-B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Урок за нови знания и умения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Клас:</a:t>
            </a:r>
            <a:r>
              <a:rPr lang="bg-B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 9 а клас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Продължителност: </a:t>
            </a:r>
            <a:r>
              <a:rPr lang="bg-B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3 часа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Място: Кабинет по сервиране, барманство  и кетъринг </a:t>
            </a:r>
            <a:endParaRPr lang="bg-BG" sz="28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9097" y="795538"/>
            <a:ext cx="1071461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1400" b="1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Цели</a:t>
            </a:r>
            <a:r>
              <a:rPr lang="bg-BG" sz="1400" b="1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143000" algn="l"/>
              </a:tabLst>
            </a:pPr>
            <a:r>
              <a:rPr lang="bg-BG" sz="14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Образователни: 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Да се запознаят с правилата за подреждане на бюфети с храна и напитки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Да се запознаят с правилата за изчисляване площ на бюфет, площ за 1 гост в залата, броя на чашите и чиниите, броя на хапките.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Да се запознаят с </a:t>
            </a:r>
            <a:r>
              <a:rPr lang="bg-BG" sz="1400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изисквания </a:t>
            </a: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при зареждане с ястия и напитки 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Да се запознаят с основната </a:t>
            </a:r>
            <a:r>
              <a:rPr lang="bg-BG" sz="1400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терминология</a:t>
            </a:r>
          </a:p>
          <a:p>
            <a:pPr lvl="1" algn="just">
              <a:spcAft>
                <a:spcPts val="0"/>
              </a:spcAft>
              <a:tabLst>
                <a:tab pos="1261110" algn="l"/>
              </a:tabLst>
            </a:pP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143000" algn="l"/>
              </a:tabLst>
            </a:pPr>
            <a:r>
              <a:rPr lang="bg-BG" sz="14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Възпитателни: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Да се създадат предпоставки за овладяване на естетически подходи при подреждането и оформянето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Да се развият знанията за кулинарната култура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Да се създадат умения за съчетаване на ястия и напитки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Да се създадат умения за взаимно оценяване и самооценяване на </a:t>
            </a:r>
            <a:r>
              <a:rPr lang="bg-BG" sz="1400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постиженията</a:t>
            </a:r>
          </a:p>
          <a:p>
            <a:pPr lvl="1" algn="just">
              <a:spcAft>
                <a:spcPts val="0"/>
              </a:spcAft>
              <a:tabLst>
                <a:tab pos="1261110" algn="l"/>
              </a:tabLst>
            </a:pP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bg-BG" sz="14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Практико-приложни: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Да се развият умения за работа в екип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Да се създадат умения за работа със средствата за зареждане на бюфети и обслужване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Да се създадат умения за подреждане и зареждане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Да се развият Умения за комуникация в професионалната среда 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Да се развият умения за събиране и предоставяне на информация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Да се развият умения рефлексия и разбиране</a:t>
            </a:r>
            <a:endParaRPr lang="bg-BG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1261110" algn="l"/>
              </a:tabLst>
            </a:pPr>
            <a:r>
              <a:rPr lang="bg-BG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Да се развият умения за прилагане на знанията</a:t>
            </a:r>
            <a:endParaRPr lang="bg-BG" sz="14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0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764" y="829913"/>
            <a:ext cx="9552791" cy="529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Методи на обучение: 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704850" lvl="0" indent="-342900" algn="just">
              <a:lnSpc>
                <a:spcPct val="120000"/>
              </a:lnSpc>
              <a:spcAft>
                <a:spcPts val="0"/>
              </a:spcAft>
              <a:buFont typeface="Arial Narrow" panose="020B0606020202030204" pitchFamily="34" charset="0"/>
              <a:buChar char="-"/>
              <a:tabLst>
                <a:tab pos="219710" algn="l"/>
              </a:tabLst>
            </a:pPr>
            <a:r>
              <a:rPr lang="bg-B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Основен метод е обърнатата класна стая – всички дейности в часа произтичат от учениците към учениците – те са активната страна в процеса на обучението. 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704850" lvl="0" indent="-342900" algn="just">
              <a:lnSpc>
                <a:spcPct val="120000"/>
              </a:lnSpc>
              <a:spcAft>
                <a:spcPts val="0"/>
              </a:spcAft>
              <a:buFont typeface="Arial Narrow" panose="020B0606020202030204" pitchFamily="34" charset="0"/>
              <a:buChar char="-"/>
              <a:tabLst>
                <a:tab pos="219710" algn="l"/>
              </a:tabLst>
            </a:pPr>
            <a:r>
              <a:rPr lang="bg-B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Конкретни методи за часа: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1) проектно базирано обучение – презентиране по </a:t>
            </a:r>
            <a:r>
              <a:rPr lang="bg-B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групи на предварително приложени начини за събиране и предоставяне на информация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2) учене чрез правене - </a:t>
            </a:r>
            <a:r>
              <a:rPr lang="bg-B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методи, използвани в професионалното обучение в учебната работилница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3) методи и техники за генериране и творческо обощаване на идеи – 3-те важни неща</a:t>
            </a:r>
            <a:r>
              <a:rPr lang="bg-B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 - синтез на знанията и уменията в часа</a:t>
            </a: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Дидактически материали: </a:t>
            </a:r>
            <a:r>
              <a:rPr lang="bg-B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бяла дъска, маркер, тетрадки, таблети, лаптоп, средства за работа в кабинета по сервиране и кетъринг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bg-BG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Основни понятия:</a:t>
            </a:r>
            <a:r>
              <a:rPr lang="bg-B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единичен бюфет, двоен бюфет, бюфет с напитки, бюфет с храна, зареждане.</a:t>
            </a:r>
            <a:endParaRPr lang="bg-BG" sz="28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0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4717" y="640983"/>
            <a:ext cx="5609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Ход на урока /таблично или сценарий/:</a:t>
            </a:r>
            <a:endParaRPr lang="bg-BG" sz="20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0791"/>
              </p:ext>
            </p:extLst>
          </p:nvPr>
        </p:nvGraphicFramePr>
        <p:xfrm>
          <a:off x="957431" y="1134893"/>
          <a:ext cx="10402645" cy="512424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610968"/>
                <a:gridCol w="5148319"/>
                <a:gridCol w="2643358"/>
              </a:tblGrid>
              <a:tr h="248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Дидактическа задача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0" marR="385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Дейност на учителя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0" marR="385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Дейност на учениците</a:t>
                      </a:r>
                      <a:endParaRPr lang="bg-BG" sz="12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0" marR="385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9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Час 1 – 45 мин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0" marR="385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433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1. Подготовка и организация на часа.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Време -5 мин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0" marR="3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Поздрав и попълване на документация</a:t>
                      </a:r>
                      <a:r>
                        <a:rPr lang="bg-BG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.</a:t>
                      </a:r>
                      <a:endParaRPr lang="bg-BG" sz="12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0" marR="3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Поздрав.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0" marR="3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6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2.Актуализация на знанията за: 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- подготовката на необходимия инвентар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Време 30 мин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3.Въвеждане на понятието „ Бюфети“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–"/>
                        <a:tabLst>
                          <a:tab pos="71755" algn="l"/>
                          <a:tab pos="152400" algn="l"/>
                        </a:tabLs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Мотивация и разкриване на понятието.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–"/>
                        <a:tabLst>
                          <a:tab pos="71755" algn="l"/>
                          <a:tab pos="152400" algn="l"/>
                        </a:tabLs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Формулиране на определението.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Време – 10 мин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0" marR="3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Презентациите на проектите</a:t>
                      </a: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, изпълнени под форма на домашни задачи.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Метод „Презентиране“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Въпроси към всяка от групите.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Схематично изложение на основните понятия</a:t>
                      </a: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.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0" marR="3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Презентират домашните си задачи.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g-BG" sz="1200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Отговори</a:t>
                      </a: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. 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0" marR="3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3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948523"/>
              </p:ext>
            </p:extLst>
          </p:nvPr>
        </p:nvGraphicFramePr>
        <p:xfrm>
          <a:off x="580913" y="666974"/>
          <a:ext cx="11026588" cy="571231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47216"/>
                <a:gridCol w="5404486"/>
                <a:gridCol w="2774886"/>
              </a:tblGrid>
              <a:tr h="5712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. Подготовка и организация на </a:t>
                      </a:r>
                      <a:r>
                        <a:rPr lang="bg-BG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часа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Време – 3 </a:t>
                      </a:r>
                      <a:r>
                        <a:rPr lang="bg-BG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мин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5. Извеждане на основните понятия в темата чрез схема и демонстрация на практически умения.  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Време – 5 </a:t>
                      </a:r>
                      <a:r>
                        <a:rPr lang="bg-BG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мин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Време – 4 </a:t>
                      </a:r>
                      <a:r>
                        <a:rPr lang="bg-BG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мин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Време – 25 мин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Време – 25 мин 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102" marR="28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Проверка и попълване на</a:t>
                      </a: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bg-BG" sz="12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документация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Схема </a:t>
                      </a:r>
                      <a:r>
                        <a:rPr lang="bg-BG" sz="12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на основните </a:t>
                      </a:r>
                      <a:r>
                        <a:rPr lang="bg-BG" sz="12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понятия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Разделяне на  класа на 4 групи</a:t>
                      </a: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 по 5 ученика</a:t>
                      </a:r>
                      <a:r>
                        <a:rPr lang="bg-BG" sz="12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.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Поставяне на практически задачи</a:t>
                      </a: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, които илюстрират основните </a:t>
                      </a:r>
                      <a:r>
                        <a:rPr lang="bg-BG" sz="12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понятия.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Char char="-"/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Първа група – Зареждане на маса-бюфет с храна за тържествен прием-коктейл 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95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Char char="-"/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Втора група – Зареждане на маса-бюфет с напитки за тържествен прием-коктейл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95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Char char="-"/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Трета група – Зареждане на тематична маса-бюфет с ястия от българската национална кухня 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95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Char char="-"/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Четвърта група- Зареждане на </a:t>
                      </a:r>
                      <a:r>
                        <a:rPr lang="bg-BG" sz="12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маса-бюфет </a:t>
                      </a: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български </a:t>
                      </a:r>
                      <a:r>
                        <a:rPr lang="bg-BG" sz="12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вина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endParaRPr lang="bg-BG" sz="1200" b="0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endParaRPr lang="bg-BG" sz="1200" b="0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bg-BG" sz="1200" b="0" i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</a:t>
                      </a:r>
                      <a:r>
                        <a:rPr lang="bg-BG" sz="12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Представяне на идеите и корекция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endParaRPr lang="bg-BG" sz="12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bg-BG" sz="12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Практическо изпълнение на задачите</a:t>
                      </a:r>
                      <a:r>
                        <a:rPr lang="bg-BG" sz="12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 групи чрез метода „Учебна работилница“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02" marR="28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bg-BG" sz="12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Изпълняват </a:t>
                      </a: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практико-приложна задача</a:t>
                      </a:r>
                      <a:r>
                        <a:rPr lang="bg-BG" sz="12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.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Работят с таблетите 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Представят идеята си със схема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g-BG" sz="1200" i="1" dirty="0" smtClean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Демонстрират практически умения при изпълнението на задачата</a:t>
                      </a:r>
                      <a:endParaRPr lang="bg-BG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102" marR="28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457</TotalTime>
  <Words>1042</Words>
  <Application>Microsoft Office PowerPoint</Application>
  <PresentationFormat>Widescreen</PresentationFormat>
  <Paragraphs>282</Paragraphs>
  <Slides>26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Narrow</vt:lpstr>
      <vt:lpstr>Garamond</vt:lpstr>
      <vt:lpstr>Times New Roman</vt:lpstr>
      <vt:lpstr>Verdana</vt:lpstr>
      <vt:lpstr>Wingdings</vt:lpstr>
      <vt:lpstr>Organic</vt:lpstr>
      <vt:lpstr>Иновативно обучение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Иновативно обучение</dc:title>
  <dc:creator>Eli</dc:creator>
  <cp:lastModifiedBy>Eli</cp:lastModifiedBy>
  <cp:revision>30</cp:revision>
  <dcterms:created xsi:type="dcterms:W3CDTF">2020-05-18T14:45:24Z</dcterms:created>
  <dcterms:modified xsi:type="dcterms:W3CDTF">2020-05-21T21:40:59Z</dcterms:modified>
</cp:coreProperties>
</file>