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6" r:id="rId13"/>
    <p:sldId id="266" r:id="rId14"/>
    <p:sldId id="268" r:id="rId15"/>
    <p:sldId id="269" r:id="rId16"/>
    <p:sldId id="277" r:id="rId17"/>
    <p:sldId id="272" r:id="rId18"/>
    <p:sldId id="273" r:id="rId19"/>
    <p:sldId id="274" r:id="rId20"/>
    <p:sldId id="275"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84"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ECFAC-278A-4F06-83B6-18CBA11E6CA2}"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n-US"/>
        </a:p>
      </dgm:t>
    </dgm:pt>
    <dgm:pt modelId="{5D5B4D1B-8B00-42DD-A2F0-F54D71E8258A}">
      <dgm:prSet/>
      <dgm:spPr/>
      <dgm:t>
        <a:bodyPr/>
        <a:lstStyle/>
        <a:p>
          <a:r>
            <a:rPr lang="bg-BG"/>
            <a:t>Според източника на властта има следните видове държавно управление:</a:t>
          </a:r>
          <a:endParaRPr lang="en-US"/>
        </a:p>
      </dgm:t>
    </dgm:pt>
    <dgm:pt modelId="{9403E877-ED41-4670-8516-322AB9ACCEDF}" type="parTrans" cxnId="{F234A009-9295-4E5B-9A85-4CBA54350614}">
      <dgm:prSet/>
      <dgm:spPr/>
      <dgm:t>
        <a:bodyPr/>
        <a:lstStyle/>
        <a:p>
          <a:endParaRPr lang="en-US"/>
        </a:p>
      </dgm:t>
    </dgm:pt>
    <dgm:pt modelId="{E0C90FFF-71C1-4CA7-A184-BA06E410E33E}" type="sibTrans" cxnId="{F234A009-9295-4E5B-9A85-4CBA54350614}">
      <dgm:prSet/>
      <dgm:spPr/>
      <dgm:t>
        <a:bodyPr/>
        <a:lstStyle/>
        <a:p>
          <a:endParaRPr lang="en-US"/>
        </a:p>
      </dgm:t>
    </dgm:pt>
    <dgm:pt modelId="{6D82FE95-D3B7-436D-BC46-B957D7E44ECE}">
      <dgm:prSet/>
      <dgm:spPr/>
      <dgm:t>
        <a:bodyPr/>
        <a:lstStyle/>
        <a:p>
          <a:r>
            <a:rPr lang="bg-BG"/>
            <a:t>Теокрация</a:t>
          </a:r>
          <a:endParaRPr lang="en-US"/>
        </a:p>
      </dgm:t>
    </dgm:pt>
    <dgm:pt modelId="{4A9A8B8F-7215-4518-800D-4A00B79826D5}" type="parTrans" cxnId="{17E7B23C-907D-4594-8F38-6D91A51CCD1C}">
      <dgm:prSet/>
      <dgm:spPr/>
      <dgm:t>
        <a:bodyPr/>
        <a:lstStyle/>
        <a:p>
          <a:endParaRPr lang="en-US"/>
        </a:p>
      </dgm:t>
    </dgm:pt>
    <dgm:pt modelId="{75ABBA47-DBBD-416D-816C-36FF84D9234E}" type="sibTrans" cxnId="{17E7B23C-907D-4594-8F38-6D91A51CCD1C}">
      <dgm:prSet/>
      <dgm:spPr/>
      <dgm:t>
        <a:bodyPr/>
        <a:lstStyle/>
        <a:p>
          <a:endParaRPr lang="en-US"/>
        </a:p>
      </dgm:t>
    </dgm:pt>
    <dgm:pt modelId="{EECB9AEB-5CBD-4DE0-8763-400AC164DE3B}">
      <dgm:prSet/>
      <dgm:spPr/>
      <dgm:t>
        <a:bodyPr/>
        <a:lstStyle/>
        <a:p>
          <a:r>
            <a:rPr lang="bg-BG"/>
            <a:t>Автокрация</a:t>
          </a:r>
          <a:endParaRPr lang="en-US"/>
        </a:p>
      </dgm:t>
    </dgm:pt>
    <dgm:pt modelId="{7EE692A4-13BF-418C-928D-2E54397473AE}" type="parTrans" cxnId="{6034F3D7-5F1F-4355-AA40-43763239905F}">
      <dgm:prSet/>
      <dgm:spPr/>
      <dgm:t>
        <a:bodyPr/>
        <a:lstStyle/>
        <a:p>
          <a:endParaRPr lang="en-US"/>
        </a:p>
      </dgm:t>
    </dgm:pt>
    <dgm:pt modelId="{5F6E7743-879F-420F-BE0E-AEE1CE4CF45E}" type="sibTrans" cxnId="{6034F3D7-5F1F-4355-AA40-43763239905F}">
      <dgm:prSet/>
      <dgm:spPr/>
      <dgm:t>
        <a:bodyPr/>
        <a:lstStyle/>
        <a:p>
          <a:endParaRPr lang="en-US"/>
        </a:p>
      </dgm:t>
    </dgm:pt>
    <dgm:pt modelId="{AF7A53A7-A8AA-41D6-8C00-1520846D8BFF}">
      <dgm:prSet/>
      <dgm:spPr/>
      <dgm:t>
        <a:bodyPr/>
        <a:lstStyle/>
        <a:p>
          <a:r>
            <a:rPr lang="bg-BG"/>
            <a:t>Демокрация</a:t>
          </a:r>
          <a:endParaRPr lang="en-US"/>
        </a:p>
      </dgm:t>
    </dgm:pt>
    <dgm:pt modelId="{6125EB3D-ACC9-4EA2-AA9D-C5C918CCF59D}" type="parTrans" cxnId="{25630D07-72D1-4861-9EBA-23A6573B8A63}">
      <dgm:prSet/>
      <dgm:spPr/>
      <dgm:t>
        <a:bodyPr/>
        <a:lstStyle/>
        <a:p>
          <a:endParaRPr lang="en-US"/>
        </a:p>
      </dgm:t>
    </dgm:pt>
    <dgm:pt modelId="{459DF522-6AB3-4171-9395-CD4A09DB9A9E}" type="sibTrans" cxnId="{25630D07-72D1-4861-9EBA-23A6573B8A63}">
      <dgm:prSet/>
      <dgm:spPr/>
      <dgm:t>
        <a:bodyPr/>
        <a:lstStyle/>
        <a:p>
          <a:endParaRPr lang="en-US"/>
        </a:p>
      </dgm:t>
    </dgm:pt>
    <dgm:pt modelId="{C809290A-B34A-4AE8-81D0-802EE281CFC1}" type="pres">
      <dgm:prSet presAssocID="{F7CECFAC-278A-4F06-83B6-18CBA11E6CA2}" presName="hierChild1" presStyleCnt="0">
        <dgm:presLayoutVars>
          <dgm:orgChart val="1"/>
          <dgm:chPref val="1"/>
          <dgm:dir/>
          <dgm:animOne val="branch"/>
          <dgm:animLvl val="lvl"/>
          <dgm:resizeHandles/>
        </dgm:presLayoutVars>
      </dgm:prSet>
      <dgm:spPr/>
    </dgm:pt>
    <dgm:pt modelId="{938333B9-382A-43AD-A00D-504D887B0D6E}" type="pres">
      <dgm:prSet presAssocID="{5D5B4D1B-8B00-42DD-A2F0-F54D71E8258A}" presName="hierRoot1" presStyleCnt="0">
        <dgm:presLayoutVars>
          <dgm:hierBranch val="init"/>
        </dgm:presLayoutVars>
      </dgm:prSet>
      <dgm:spPr/>
    </dgm:pt>
    <dgm:pt modelId="{36257BFE-CC54-451D-99FB-2D4C91749D85}" type="pres">
      <dgm:prSet presAssocID="{5D5B4D1B-8B00-42DD-A2F0-F54D71E8258A}" presName="rootComposite1" presStyleCnt="0"/>
      <dgm:spPr/>
    </dgm:pt>
    <dgm:pt modelId="{DE432A98-96D9-421A-9F85-0875E687BF41}" type="pres">
      <dgm:prSet presAssocID="{5D5B4D1B-8B00-42DD-A2F0-F54D71E8258A}" presName="rootText1" presStyleLbl="node0" presStyleIdx="0" presStyleCnt="1">
        <dgm:presLayoutVars>
          <dgm:chPref val="3"/>
        </dgm:presLayoutVars>
      </dgm:prSet>
      <dgm:spPr/>
    </dgm:pt>
    <dgm:pt modelId="{8015D88C-0CA3-4902-9425-DB2589FE19EE}" type="pres">
      <dgm:prSet presAssocID="{5D5B4D1B-8B00-42DD-A2F0-F54D71E8258A}" presName="rootConnector1" presStyleLbl="node1" presStyleIdx="0" presStyleCnt="0"/>
      <dgm:spPr/>
    </dgm:pt>
    <dgm:pt modelId="{F081F8AB-6DDD-43D8-B7B9-7C42847A3312}" type="pres">
      <dgm:prSet presAssocID="{5D5B4D1B-8B00-42DD-A2F0-F54D71E8258A}" presName="hierChild2" presStyleCnt="0"/>
      <dgm:spPr/>
    </dgm:pt>
    <dgm:pt modelId="{2CF5E337-89DA-41F9-A0E0-A5CE9F52C6D3}" type="pres">
      <dgm:prSet presAssocID="{4A9A8B8F-7215-4518-800D-4A00B79826D5}" presName="Name37" presStyleLbl="parChTrans1D2" presStyleIdx="0" presStyleCnt="3"/>
      <dgm:spPr/>
    </dgm:pt>
    <dgm:pt modelId="{2D38DF14-AA9E-4EDB-94C0-BDA4A69B4892}" type="pres">
      <dgm:prSet presAssocID="{6D82FE95-D3B7-436D-BC46-B957D7E44ECE}" presName="hierRoot2" presStyleCnt="0">
        <dgm:presLayoutVars>
          <dgm:hierBranch val="init"/>
        </dgm:presLayoutVars>
      </dgm:prSet>
      <dgm:spPr/>
    </dgm:pt>
    <dgm:pt modelId="{8B279DE9-CFC3-4729-B5E9-BDA4312F6182}" type="pres">
      <dgm:prSet presAssocID="{6D82FE95-D3B7-436D-BC46-B957D7E44ECE}" presName="rootComposite" presStyleCnt="0"/>
      <dgm:spPr/>
    </dgm:pt>
    <dgm:pt modelId="{BC23F283-B650-4CE6-BA77-5B7D6A1E1B14}" type="pres">
      <dgm:prSet presAssocID="{6D82FE95-D3B7-436D-BC46-B957D7E44ECE}" presName="rootText" presStyleLbl="node2" presStyleIdx="0" presStyleCnt="3">
        <dgm:presLayoutVars>
          <dgm:chPref val="3"/>
        </dgm:presLayoutVars>
      </dgm:prSet>
      <dgm:spPr/>
    </dgm:pt>
    <dgm:pt modelId="{9BAFC000-3196-446E-AD42-80129786CE60}" type="pres">
      <dgm:prSet presAssocID="{6D82FE95-D3B7-436D-BC46-B957D7E44ECE}" presName="rootConnector" presStyleLbl="node2" presStyleIdx="0" presStyleCnt="3"/>
      <dgm:spPr/>
    </dgm:pt>
    <dgm:pt modelId="{B602F9CF-95D8-454A-9AB0-204B52F72E85}" type="pres">
      <dgm:prSet presAssocID="{6D82FE95-D3B7-436D-BC46-B957D7E44ECE}" presName="hierChild4" presStyleCnt="0"/>
      <dgm:spPr/>
    </dgm:pt>
    <dgm:pt modelId="{E767C0B0-A496-4506-B0A9-13CE7C2E2080}" type="pres">
      <dgm:prSet presAssocID="{6D82FE95-D3B7-436D-BC46-B957D7E44ECE}" presName="hierChild5" presStyleCnt="0"/>
      <dgm:spPr/>
    </dgm:pt>
    <dgm:pt modelId="{AAFAE925-1F80-43C5-996C-3BB2B17ADDD6}" type="pres">
      <dgm:prSet presAssocID="{7EE692A4-13BF-418C-928D-2E54397473AE}" presName="Name37" presStyleLbl="parChTrans1D2" presStyleIdx="1" presStyleCnt="3"/>
      <dgm:spPr/>
    </dgm:pt>
    <dgm:pt modelId="{E0DFFBD4-8B88-4AC9-B46F-1706ED56ADD0}" type="pres">
      <dgm:prSet presAssocID="{EECB9AEB-5CBD-4DE0-8763-400AC164DE3B}" presName="hierRoot2" presStyleCnt="0">
        <dgm:presLayoutVars>
          <dgm:hierBranch val="init"/>
        </dgm:presLayoutVars>
      </dgm:prSet>
      <dgm:spPr/>
    </dgm:pt>
    <dgm:pt modelId="{7383D1AC-C037-4E27-A13D-8720FBC6A456}" type="pres">
      <dgm:prSet presAssocID="{EECB9AEB-5CBD-4DE0-8763-400AC164DE3B}" presName="rootComposite" presStyleCnt="0"/>
      <dgm:spPr/>
    </dgm:pt>
    <dgm:pt modelId="{8EDA0D4B-221A-4666-B0D8-EB30ECAD95F9}" type="pres">
      <dgm:prSet presAssocID="{EECB9AEB-5CBD-4DE0-8763-400AC164DE3B}" presName="rootText" presStyleLbl="node2" presStyleIdx="1" presStyleCnt="3">
        <dgm:presLayoutVars>
          <dgm:chPref val="3"/>
        </dgm:presLayoutVars>
      </dgm:prSet>
      <dgm:spPr/>
    </dgm:pt>
    <dgm:pt modelId="{BA9E7866-485D-4E1F-AB43-BDC81C1E8C15}" type="pres">
      <dgm:prSet presAssocID="{EECB9AEB-5CBD-4DE0-8763-400AC164DE3B}" presName="rootConnector" presStyleLbl="node2" presStyleIdx="1" presStyleCnt="3"/>
      <dgm:spPr/>
    </dgm:pt>
    <dgm:pt modelId="{C60A58F4-36B1-4027-818D-DFFC9E64B103}" type="pres">
      <dgm:prSet presAssocID="{EECB9AEB-5CBD-4DE0-8763-400AC164DE3B}" presName="hierChild4" presStyleCnt="0"/>
      <dgm:spPr/>
    </dgm:pt>
    <dgm:pt modelId="{E760EE91-809D-4B3D-90CD-B894E11694E3}" type="pres">
      <dgm:prSet presAssocID="{EECB9AEB-5CBD-4DE0-8763-400AC164DE3B}" presName="hierChild5" presStyleCnt="0"/>
      <dgm:spPr/>
    </dgm:pt>
    <dgm:pt modelId="{126522F2-C5AB-4931-BA85-C8192CAF6BB7}" type="pres">
      <dgm:prSet presAssocID="{6125EB3D-ACC9-4EA2-AA9D-C5C918CCF59D}" presName="Name37" presStyleLbl="parChTrans1D2" presStyleIdx="2" presStyleCnt="3"/>
      <dgm:spPr/>
    </dgm:pt>
    <dgm:pt modelId="{9BCA14B3-161B-4F27-8462-826C387EB245}" type="pres">
      <dgm:prSet presAssocID="{AF7A53A7-A8AA-41D6-8C00-1520846D8BFF}" presName="hierRoot2" presStyleCnt="0">
        <dgm:presLayoutVars>
          <dgm:hierBranch val="init"/>
        </dgm:presLayoutVars>
      </dgm:prSet>
      <dgm:spPr/>
    </dgm:pt>
    <dgm:pt modelId="{C3778AEC-D6D0-4DAE-A291-F58FDE463CDA}" type="pres">
      <dgm:prSet presAssocID="{AF7A53A7-A8AA-41D6-8C00-1520846D8BFF}" presName="rootComposite" presStyleCnt="0"/>
      <dgm:spPr/>
    </dgm:pt>
    <dgm:pt modelId="{4F93069E-C0CA-4D93-B87E-DF11B981CBA1}" type="pres">
      <dgm:prSet presAssocID="{AF7A53A7-A8AA-41D6-8C00-1520846D8BFF}" presName="rootText" presStyleLbl="node2" presStyleIdx="2" presStyleCnt="3">
        <dgm:presLayoutVars>
          <dgm:chPref val="3"/>
        </dgm:presLayoutVars>
      </dgm:prSet>
      <dgm:spPr/>
    </dgm:pt>
    <dgm:pt modelId="{96B827C2-999A-4DB4-8CF8-6AE3E8D5135E}" type="pres">
      <dgm:prSet presAssocID="{AF7A53A7-A8AA-41D6-8C00-1520846D8BFF}" presName="rootConnector" presStyleLbl="node2" presStyleIdx="2" presStyleCnt="3"/>
      <dgm:spPr/>
    </dgm:pt>
    <dgm:pt modelId="{97D1762B-CD1E-4080-9560-C9CCF1657C61}" type="pres">
      <dgm:prSet presAssocID="{AF7A53A7-A8AA-41D6-8C00-1520846D8BFF}" presName="hierChild4" presStyleCnt="0"/>
      <dgm:spPr/>
    </dgm:pt>
    <dgm:pt modelId="{A94BE62D-BE33-431A-94C6-8E0E59817B7F}" type="pres">
      <dgm:prSet presAssocID="{AF7A53A7-A8AA-41D6-8C00-1520846D8BFF}" presName="hierChild5" presStyleCnt="0"/>
      <dgm:spPr/>
    </dgm:pt>
    <dgm:pt modelId="{EE5033A6-845E-49C8-9F06-E2AC7D786B20}" type="pres">
      <dgm:prSet presAssocID="{5D5B4D1B-8B00-42DD-A2F0-F54D71E8258A}" presName="hierChild3" presStyleCnt="0"/>
      <dgm:spPr/>
    </dgm:pt>
  </dgm:ptLst>
  <dgm:cxnLst>
    <dgm:cxn modelId="{E2A08B01-2CCE-414D-8FEC-CBDEB7BCB3D8}" type="presOf" srcId="{F7CECFAC-278A-4F06-83B6-18CBA11E6CA2}" destId="{C809290A-B34A-4AE8-81D0-802EE281CFC1}" srcOrd="0" destOrd="0" presId="urn:microsoft.com/office/officeart/2005/8/layout/orgChart1"/>
    <dgm:cxn modelId="{25630D07-72D1-4861-9EBA-23A6573B8A63}" srcId="{5D5B4D1B-8B00-42DD-A2F0-F54D71E8258A}" destId="{AF7A53A7-A8AA-41D6-8C00-1520846D8BFF}" srcOrd="2" destOrd="0" parTransId="{6125EB3D-ACC9-4EA2-AA9D-C5C918CCF59D}" sibTransId="{459DF522-6AB3-4171-9395-CD4A09DB9A9E}"/>
    <dgm:cxn modelId="{F234A009-9295-4E5B-9A85-4CBA54350614}" srcId="{F7CECFAC-278A-4F06-83B6-18CBA11E6CA2}" destId="{5D5B4D1B-8B00-42DD-A2F0-F54D71E8258A}" srcOrd="0" destOrd="0" parTransId="{9403E877-ED41-4670-8516-322AB9ACCEDF}" sibTransId="{E0C90FFF-71C1-4CA7-A184-BA06E410E33E}"/>
    <dgm:cxn modelId="{ABEDC40D-2EA1-4CE3-80F4-DE8EA189C46D}" type="presOf" srcId="{5D5B4D1B-8B00-42DD-A2F0-F54D71E8258A}" destId="{DE432A98-96D9-421A-9F85-0875E687BF41}" srcOrd="0" destOrd="0" presId="urn:microsoft.com/office/officeart/2005/8/layout/orgChart1"/>
    <dgm:cxn modelId="{C00D9738-84EA-43B9-8C49-38FC4D3EFDE4}" type="presOf" srcId="{7EE692A4-13BF-418C-928D-2E54397473AE}" destId="{AAFAE925-1F80-43C5-996C-3BB2B17ADDD6}" srcOrd="0" destOrd="0" presId="urn:microsoft.com/office/officeart/2005/8/layout/orgChart1"/>
    <dgm:cxn modelId="{17E7B23C-907D-4594-8F38-6D91A51CCD1C}" srcId="{5D5B4D1B-8B00-42DD-A2F0-F54D71E8258A}" destId="{6D82FE95-D3B7-436D-BC46-B957D7E44ECE}" srcOrd="0" destOrd="0" parTransId="{4A9A8B8F-7215-4518-800D-4A00B79826D5}" sibTransId="{75ABBA47-DBBD-416D-816C-36FF84D9234E}"/>
    <dgm:cxn modelId="{4E445864-747A-4A2E-A777-2E2BEE21D4C1}" type="presOf" srcId="{EECB9AEB-5CBD-4DE0-8763-400AC164DE3B}" destId="{BA9E7866-485D-4E1F-AB43-BDC81C1E8C15}" srcOrd="1" destOrd="0" presId="urn:microsoft.com/office/officeart/2005/8/layout/orgChart1"/>
    <dgm:cxn modelId="{AC247F72-90A7-4462-8524-2931C8546532}" type="presOf" srcId="{4A9A8B8F-7215-4518-800D-4A00B79826D5}" destId="{2CF5E337-89DA-41F9-A0E0-A5CE9F52C6D3}" srcOrd="0" destOrd="0" presId="urn:microsoft.com/office/officeart/2005/8/layout/orgChart1"/>
    <dgm:cxn modelId="{4A9C8B59-824A-47F7-8BCE-62BE4A9F28BC}" type="presOf" srcId="{AF7A53A7-A8AA-41D6-8C00-1520846D8BFF}" destId="{4F93069E-C0CA-4D93-B87E-DF11B981CBA1}" srcOrd="0" destOrd="0" presId="urn:microsoft.com/office/officeart/2005/8/layout/orgChart1"/>
    <dgm:cxn modelId="{DF1CE7A4-17E3-48AC-AADE-C79DCB2549C2}" type="presOf" srcId="{6D82FE95-D3B7-436D-BC46-B957D7E44ECE}" destId="{9BAFC000-3196-446E-AD42-80129786CE60}" srcOrd="1" destOrd="0" presId="urn:microsoft.com/office/officeart/2005/8/layout/orgChart1"/>
    <dgm:cxn modelId="{B0EDB6B6-F44C-438E-92EC-61F9B8DB4979}" type="presOf" srcId="{6125EB3D-ACC9-4EA2-AA9D-C5C918CCF59D}" destId="{126522F2-C5AB-4931-BA85-C8192CAF6BB7}" srcOrd="0" destOrd="0" presId="urn:microsoft.com/office/officeart/2005/8/layout/orgChart1"/>
    <dgm:cxn modelId="{C0D1ACB7-8269-4063-B999-CE2C2089BBF0}" type="presOf" srcId="{5D5B4D1B-8B00-42DD-A2F0-F54D71E8258A}" destId="{8015D88C-0CA3-4902-9425-DB2589FE19EE}" srcOrd="1" destOrd="0" presId="urn:microsoft.com/office/officeart/2005/8/layout/orgChart1"/>
    <dgm:cxn modelId="{6034F3D7-5F1F-4355-AA40-43763239905F}" srcId="{5D5B4D1B-8B00-42DD-A2F0-F54D71E8258A}" destId="{EECB9AEB-5CBD-4DE0-8763-400AC164DE3B}" srcOrd="1" destOrd="0" parTransId="{7EE692A4-13BF-418C-928D-2E54397473AE}" sibTransId="{5F6E7743-879F-420F-BE0E-AEE1CE4CF45E}"/>
    <dgm:cxn modelId="{45E159DA-B863-4F6C-93F0-C5185E9BFF12}" type="presOf" srcId="{6D82FE95-D3B7-436D-BC46-B957D7E44ECE}" destId="{BC23F283-B650-4CE6-BA77-5B7D6A1E1B14}" srcOrd="0" destOrd="0" presId="urn:microsoft.com/office/officeart/2005/8/layout/orgChart1"/>
    <dgm:cxn modelId="{A63D6CE7-9C4B-476C-AFE5-0D7467E690BA}" type="presOf" srcId="{AF7A53A7-A8AA-41D6-8C00-1520846D8BFF}" destId="{96B827C2-999A-4DB4-8CF8-6AE3E8D5135E}" srcOrd="1" destOrd="0" presId="urn:microsoft.com/office/officeart/2005/8/layout/orgChart1"/>
    <dgm:cxn modelId="{40DB32F4-3B90-4829-9FFD-8A4F3EB741B6}" type="presOf" srcId="{EECB9AEB-5CBD-4DE0-8763-400AC164DE3B}" destId="{8EDA0D4B-221A-4666-B0D8-EB30ECAD95F9}" srcOrd="0" destOrd="0" presId="urn:microsoft.com/office/officeart/2005/8/layout/orgChart1"/>
    <dgm:cxn modelId="{5555FE4D-8C66-4D96-B2BA-DBBD594A92AD}" type="presParOf" srcId="{C809290A-B34A-4AE8-81D0-802EE281CFC1}" destId="{938333B9-382A-43AD-A00D-504D887B0D6E}" srcOrd="0" destOrd="0" presId="urn:microsoft.com/office/officeart/2005/8/layout/orgChart1"/>
    <dgm:cxn modelId="{0348C4F0-1DEE-4558-97CF-9D03B7360301}" type="presParOf" srcId="{938333B9-382A-43AD-A00D-504D887B0D6E}" destId="{36257BFE-CC54-451D-99FB-2D4C91749D85}" srcOrd="0" destOrd="0" presId="urn:microsoft.com/office/officeart/2005/8/layout/orgChart1"/>
    <dgm:cxn modelId="{4CA6E435-40E2-41E2-8276-E6FDD0846E81}" type="presParOf" srcId="{36257BFE-CC54-451D-99FB-2D4C91749D85}" destId="{DE432A98-96D9-421A-9F85-0875E687BF41}" srcOrd="0" destOrd="0" presId="urn:microsoft.com/office/officeart/2005/8/layout/orgChart1"/>
    <dgm:cxn modelId="{E3DA59D2-838C-404C-88BD-2F4F352166E2}" type="presParOf" srcId="{36257BFE-CC54-451D-99FB-2D4C91749D85}" destId="{8015D88C-0CA3-4902-9425-DB2589FE19EE}" srcOrd="1" destOrd="0" presId="urn:microsoft.com/office/officeart/2005/8/layout/orgChart1"/>
    <dgm:cxn modelId="{91D99743-9DB7-4620-B1B2-23A48DEEEB25}" type="presParOf" srcId="{938333B9-382A-43AD-A00D-504D887B0D6E}" destId="{F081F8AB-6DDD-43D8-B7B9-7C42847A3312}" srcOrd="1" destOrd="0" presId="urn:microsoft.com/office/officeart/2005/8/layout/orgChart1"/>
    <dgm:cxn modelId="{CBF53321-499D-4961-B877-63E88F52B6EE}" type="presParOf" srcId="{F081F8AB-6DDD-43D8-B7B9-7C42847A3312}" destId="{2CF5E337-89DA-41F9-A0E0-A5CE9F52C6D3}" srcOrd="0" destOrd="0" presId="urn:microsoft.com/office/officeart/2005/8/layout/orgChart1"/>
    <dgm:cxn modelId="{67CFE791-C6EB-46C3-92F7-632503AAAE60}" type="presParOf" srcId="{F081F8AB-6DDD-43D8-B7B9-7C42847A3312}" destId="{2D38DF14-AA9E-4EDB-94C0-BDA4A69B4892}" srcOrd="1" destOrd="0" presId="urn:microsoft.com/office/officeart/2005/8/layout/orgChart1"/>
    <dgm:cxn modelId="{322B5535-F902-423F-8FFA-BF1BB8277884}" type="presParOf" srcId="{2D38DF14-AA9E-4EDB-94C0-BDA4A69B4892}" destId="{8B279DE9-CFC3-4729-B5E9-BDA4312F6182}" srcOrd="0" destOrd="0" presId="urn:microsoft.com/office/officeart/2005/8/layout/orgChart1"/>
    <dgm:cxn modelId="{3483C5CF-D8C5-4041-AD23-E3D9D0975565}" type="presParOf" srcId="{8B279DE9-CFC3-4729-B5E9-BDA4312F6182}" destId="{BC23F283-B650-4CE6-BA77-5B7D6A1E1B14}" srcOrd="0" destOrd="0" presId="urn:microsoft.com/office/officeart/2005/8/layout/orgChart1"/>
    <dgm:cxn modelId="{B2E1F466-765F-4328-9B6D-9CBE358C7A60}" type="presParOf" srcId="{8B279DE9-CFC3-4729-B5E9-BDA4312F6182}" destId="{9BAFC000-3196-446E-AD42-80129786CE60}" srcOrd="1" destOrd="0" presId="urn:microsoft.com/office/officeart/2005/8/layout/orgChart1"/>
    <dgm:cxn modelId="{9DFBE947-64F1-47CB-9E27-11263E8BE6D0}" type="presParOf" srcId="{2D38DF14-AA9E-4EDB-94C0-BDA4A69B4892}" destId="{B602F9CF-95D8-454A-9AB0-204B52F72E85}" srcOrd="1" destOrd="0" presId="urn:microsoft.com/office/officeart/2005/8/layout/orgChart1"/>
    <dgm:cxn modelId="{07B25046-6244-4E9B-9371-214834D012D5}" type="presParOf" srcId="{2D38DF14-AA9E-4EDB-94C0-BDA4A69B4892}" destId="{E767C0B0-A496-4506-B0A9-13CE7C2E2080}" srcOrd="2" destOrd="0" presId="urn:microsoft.com/office/officeart/2005/8/layout/orgChart1"/>
    <dgm:cxn modelId="{9CF02255-39DB-4013-8293-764FE64D79D0}" type="presParOf" srcId="{F081F8AB-6DDD-43D8-B7B9-7C42847A3312}" destId="{AAFAE925-1F80-43C5-996C-3BB2B17ADDD6}" srcOrd="2" destOrd="0" presId="urn:microsoft.com/office/officeart/2005/8/layout/orgChart1"/>
    <dgm:cxn modelId="{AF0D16D6-9E6F-4352-B7E0-A230F0619D7D}" type="presParOf" srcId="{F081F8AB-6DDD-43D8-B7B9-7C42847A3312}" destId="{E0DFFBD4-8B88-4AC9-B46F-1706ED56ADD0}" srcOrd="3" destOrd="0" presId="urn:microsoft.com/office/officeart/2005/8/layout/orgChart1"/>
    <dgm:cxn modelId="{40DDFB9E-5BDA-41CB-9F39-67E7744CCF03}" type="presParOf" srcId="{E0DFFBD4-8B88-4AC9-B46F-1706ED56ADD0}" destId="{7383D1AC-C037-4E27-A13D-8720FBC6A456}" srcOrd="0" destOrd="0" presId="urn:microsoft.com/office/officeart/2005/8/layout/orgChart1"/>
    <dgm:cxn modelId="{B00870F2-489D-4ACF-8652-E26A05FF69F4}" type="presParOf" srcId="{7383D1AC-C037-4E27-A13D-8720FBC6A456}" destId="{8EDA0D4B-221A-4666-B0D8-EB30ECAD95F9}" srcOrd="0" destOrd="0" presId="urn:microsoft.com/office/officeart/2005/8/layout/orgChart1"/>
    <dgm:cxn modelId="{844ED7A2-60D4-4EA8-B3AD-E1CA4D2D0AC9}" type="presParOf" srcId="{7383D1AC-C037-4E27-A13D-8720FBC6A456}" destId="{BA9E7866-485D-4E1F-AB43-BDC81C1E8C15}" srcOrd="1" destOrd="0" presId="urn:microsoft.com/office/officeart/2005/8/layout/orgChart1"/>
    <dgm:cxn modelId="{432CAB66-6924-4380-A247-9B59BFFFA50E}" type="presParOf" srcId="{E0DFFBD4-8B88-4AC9-B46F-1706ED56ADD0}" destId="{C60A58F4-36B1-4027-818D-DFFC9E64B103}" srcOrd="1" destOrd="0" presId="urn:microsoft.com/office/officeart/2005/8/layout/orgChart1"/>
    <dgm:cxn modelId="{72BCD5B9-96D0-4B47-893A-C77FB27BAC62}" type="presParOf" srcId="{E0DFFBD4-8B88-4AC9-B46F-1706ED56ADD0}" destId="{E760EE91-809D-4B3D-90CD-B894E11694E3}" srcOrd="2" destOrd="0" presId="urn:microsoft.com/office/officeart/2005/8/layout/orgChart1"/>
    <dgm:cxn modelId="{E4488D0B-FD64-4B6F-9285-6E3A3E47F1D3}" type="presParOf" srcId="{F081F8AB-6DDD-43D8-B7B9-7C42847A3312}" destId="{126522F2-C5AB-4931-BA85-C8192CAF6BB7}" srcOrd="4" destOrd="0" presId="urn:microsoft.com/office/officeart/2005/8/layout/orgChart1"/>
    <dgm:cxn modelId="{F7F2F693-983D-4294-AFE8-7EAC5E7CB6E8}" type="presParOf" srcId="{F081F8AB-6DDD-43D8-B7B9-7C42847A3312}" destId="{9BCA14B3-161B-4F27-8462-826C387EB245}" srcOrd="5" destOrd="0" presId="urn:microsoft.com/office/officeart/2005/8/layout/orgChart1"/>
    <dgm:cxn modelId="{E6885393-7758-42BD-AFC6-3DFE86C60A47}" type="presParOf" srcId="{9BCA14B3-161B-4F27-8462-826C387EB245}" destId="{C3778AEC-D6D0-4DAE-A291-F58FDE463CDA}" srcOrd="0" destOrd="0" presId="urn:microsoft.com/office/officeart/2005/8/layout/orgChart1"/>
    <dgm:cxn modelId="{FE2CC902-6CFF-4EC1-A698-08196974EB5A}" type="presParOf" srcId="{C3778AEC-D6D0-4DAE-A291-F58FDE463CDA}" destId="{4F93069E-C0CA-4D93-B87E-DF11B981CBA1}" srcOrd="0" destOrd="0" presId="urn:microsoft.com/office/officeart/2005/8/layout/orgChart1"/>
    <dgm:cxn modelId="{E366997E-4708-478B-A685-5C741E02A532}" type="presParOf" srcId="{C3778AEC-D6D0-4DAE-A291-F58FDE463CDA}" destId="{96B827C2-999A-4DB4-8CF8-6AE3E8D5135E}" srcOrd="1" destOrd="0" presId="urn:microsoft.com/office/officeart/2005/8/layout/orgChart1"/>
    <dgm:cxn modelId="{1CF114C2-D7F3-4282-930D-7E4C028180BE}" type="presParOf" srcId="{9BCA14B3-161B-4F27-8462-826C387EB245}" destId="{97D1762B-CD1E-4080-9560-C9CCF1657C61}" srcOrd="1" destOrd="0" presId="urn:microsoft.com/office/officeart/2005/8/layout/orgChart1"/>
    <dgm:cxn modelId="{271FD9E1-5F30-4B2B-98A9-D9ECEDD92D40}" type="presParOf" srcId="{9BCA14B3-161B-4F27-8462-826C387EB245}" destId="{A94BE62D-BE33-431A-94C6-8E0E59817B7F}" srcOrd="2" destOrd="0" presId="urn:microsoft.com/office/officeart/2005/8/layout/orgChart1"/>
    <dgm:cxn modelId="{13135293-94C9-45BD-834F-2D140E9AA8C5}" type="presParOf" srcId="{938333B9-382A-43AD-A00D-504D887B0D6E}" destId="{EE5033A6-845E-49C8-9F06-E2AC7D786B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46399-E186-43E1-B542-5577A9D6F84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C14DD0A-9CF6-4A34-A446-314774301468}">
      <dgm:prSet/>
      <dgm:spPr/>
      <dgm:t>
        <a:bodyPr/>
        <a:lstStyle/>
        <a:p>
          <a:r>
            <a:rPr lang="bg-BG" b="1"/>
            <a:t>Либерални демокрации</a:t>
          </a:r>
          <a:r>
            <a:rPr lang="bg-BG"/>
            <a:t> – правомощията на държавата за намеса в живота на хората е ограничен. Благата се разпределят чрез свободно договаряне. Изборите трябва да са свободни и честни и политически процес трябва да се развива в условията на конкуренция. Либерализъм най-чести се свързва с понятието свобода.</a:t>
          </a:r>
          <a:endParaRPr lang="en-US"/>
        </a:p>
      </dgm:t>
    </dgm:pt>
    <dgm:pt modelId="{7044B2C1-8AC5-4538-881C-077101BC63C9}" type="parTrans" cxnId="{A36D8130-6834-4E6F-827D-1A92333AD166}">
      <dgm:prSet/>
      <dgm:spPr/>
      <dgm:t>
        <a:bodyPr/>
        <a:lstStyle/>
        <a:p>
          <a:endParaRPr lang="en-US"/>
        </a:p>
      </dgm:t>
    </dgm:pt>
    <dgm:pt modelId="{6AFFDACB-FF26-4D91-A37A-17D911BD4EC0}" type="sibTrans" cxnId="{A36D8130-6834-4E6F-827D-1A92333AD166}">
      <dgm:prSet/>
      <dgm:spPr/>
      <dgm:t>
        <a:bodyPr/>
        <a:lstStyle/>
        <a:p>
          <a:endParaRPr lang="en-US"/>
        </a:p>
      </dgm:t>
    </dgm:pt>
    <dgm:pt modelId="{C7031BB9-3AF3-494C-9B01-2E9E0F6989A5}">
      <dgm:prSet/>
      <dgm:spPr/>
      <dgm:t>
        <a:bodyPr/>
        <a:lstStyle/>
        <a:p>
          <a:r>
            <a:rPr lang="bg-BG" b="1"/>
            <a:t>Социални държави</a:t>
          </a:r>
          <a:r>
            <a:rPr lang="bg-BG"/>
            <a:t> – в основата стои идеята за социална справедливост, което означава справедливо разпределяне на благата. На всички граждани са предоставени условия за достойно съществуване, защитеност и гарантиране на правата.</a:t>
          </a:r>
          <a:endParaRPr lang="en-US"/>
        </a:p>
      </dgm:t>
    </dgm:pt>
    <dgm:pt modelId="{5CF42999-69B0-4D24-9CC4-2F6517A94EA6}" type="parTrans" cxnId="{483DB62D-B0B4-4479-A801-CB78AA7B1BFD}">
      <dgm:prSet/>
      <dgm:spPr/>
      <dgm:t>
        <a:bodyPr/>
        <a:lstStyle/>
        <a:p>
          <a:endParaRPr lang="en-US"/>
        </a:p>
      </dgm:t>
    </dgm:pt>
    <dgm:pt modelId="{420A96CC-BE00-4D90-8CC7-708D372F4079}" type="sibTrans" cxnId="{483DB62D-B0B4-4479-A801-CB78AA7B1BFD}">
      <dgm:prSet/>
      <dgm:spPr/>
      <dgm:t>
        <a:bodyPr/>
        <a:lstStyle/>
        <a:p>
          <a:endParaRPr lang="en-US"/>
        </a:p>
      </dgm:t>
    </dgm:pt>
    <dgm:pt modelId="{D5A7DB30-D802-4E2D-8620-7C1934F06268}" type="pres">
      <dgm:prSet presAssocID="{2B646399-E186-43E1-B542-5577A9D6F84F}" presName="hierChild1" presStyleCnt="0">
        <dgm:presLayoutVars>
          <dgm:chPref val="1"/>
          <dgm:dir/>
          <dgm:animOne val="branch"/>
          <dgm:animLvl val="lvl"/>
          <dgm:resizeHandles/>
        </dgm:presLayoutVars>
      </dgm:prSet>
      <dgm:spPr/>
    </dgm:pt>
    <dgm:pt modelId="{1ADE8DB2-A063-4D0F-B3FF-C7A108250A07}" type="pres">
      <dgm:prSet presAssocID="{9C14DD0A-9CF6-4A34-A446-314774301468}" presName="hierRoot1" presStyleCnt="0"/>
      <dgm:spPr/>
    </dgm:pt>
    <dgm:pt modelId="{B7B05643-6A3F-434E-986B-456BC8AA50F2}" type="pres">
      <dgm:prSet presAssocID="{9C14DD0A-9CF6-4A34-A446-314774301468}" presName="composite" presStyleCnt="0"/>
      <dgm:spPr/>
    </dgm:pt>
    <dgm:pt modelId="{1D5F176F-F10A-4A2D-B820-95E5C9A7B6FB}" type="pres">
      <dgm:prSet presAssocID="{9C14DD0A-9CF6-4A34-A446-314774301468}" presName="background" presStyleLbl="node0" presStyleIdx="0" presStyleCnt="2"/>
      <dgm:spPr/>
    </dgm:pt>
    <dgm:pt modelId="{46CB6B6E-6CBF-4364-9037-37C2AE49A175}" type="pres">
      <dgm:prSet presAssocID="{9C14DD0A-9CF6-4A34-A446-314774301468}" presName="text" presStyleLbl="fgAcc0" presStyleIdx="0" presStyleCnt="2">
        <dgm:presLayoutVars>
          <dgm:chPref val="3"/>
        </dgm:presLayoutVars>
      </dgm:prSet>
      <dgm:spPr/>
    </dgm:pt>
    <dgm:pt modelId="{C81863CD-3FDC-4394-A7D9-788134D1EF09}" type="pres">
      <dgm:prSet presAssocID="{9C14DD0A-9CF6-4A34-A446-314774301468}" presName="hierChild2" presStyleCnt="0"/>
      <dgm:spPr/>
    </dgm:pt>
    <dgm:pt modelId="{12CAA521-0BA1-4F1C-8DC7-DBEBAFE49CC5}" type="pres">
      <dgm:prSet presAssocID="{C7031BB9-3AF3-494C-9B01-2E9E0F6989A5}" presName="hierRoot1" presStyleCnt="0"/>
      <dgm:spPr/>
    </dgm:pt>
    <dgm:pt modelId="{193758ED-685D-49AD-9DD3-63472ECB6455}" type="pres">
      <dgm:prSet presAssocID="{C7031BB9-3AF3-494C-9B01-2E9E0F6989A5}" presName="composite" presStyleCnt="0"/>
      <dgm:spPr/>
    </dgm:pt>
    <dgm:pt modelId="{4B52F1CC-267A-4C72-8C3E-D1FD5DF1DD21}" type="pres">
      <dgm:prSet presAssocID="{C7031BB9-3AF3-494C-9B01-2E9E0F6989A5}" presName="background" presStyleLbl="node0" presStyleIdx="1" presStyleCnt="2"/>
      <dgm:spPr/>
    </dgm:pt>
    <dgm:pt modelId="{5ADC1FC0-7A3B-4BEF-A4FC-B4F932A7916C}" type="pres">
      <dgm:prSet presAssocID="{C7031BB9-3AF3-494C-9B01-2E9E0F6989A5}" presName="text" presStyleLbl="fgAcc0" presStyleIdx="1" presStyleCnt="2">
        <dgm:presLayoutVars>
          <dgm:chPref val="3"/>
        </dgm:presLayoutVars>
      </dgm:prSet>
      <dgm:spPr/>
    </dgm:pt>
    <dgm:pt modelId="{D20B18C6-4D38-42A2-9ABE-E9C1F5E06F38}" type="pres">
      <dgm:prSet presAssocID="{C7031BB9-3AF3-494C-9B01-2E9E0F6989A5}" presName="hierChild2" presStyleCnt="0"/>
      <dgm:spPr/>
    </dgm:pt>
  </dgm:ptLst>
  <dgm:cxnLst>
    <dgm:cxn modelId="{483DB62D-B0B4-4479-A801-CB78AA7B1BFD}" srcId="{2B646399-E186-43E1-B542-5577A9D6F84F}" destId="{C7031BB9-3AF3-494C-9B01-2E9E0F6989A5}" srcOrd="1" destOrd="0" parTransId="{5CF42999-69B0-4D24-9CC4-2F6517A94EA6}" sibTransId="{420A96CC-BE00-4D90-8CC7-708D372F4079}"/>
    <dgm:cxn modelId="{A36D8130-6834-4E6F-827D-1A92333AD166}" srcId="{2B646399-E186-43E1-B542-5577A9D6F84F}" destId="{9C14DD0A-9CF6-4A34-A446-314774301468}" srcOrd="0" destOrd="0" parTransId="{7044B2C1-8AC5-4538-881C-077101BC63C9}" sibTransId="{6AFFDACB-FF26-4D91-A37A-17D911BD4EC0}"/>
    <dgm:cxn modelId="{E7911050-90DB-4148-8E91-998AD50D81D0}" type="presOf" srcId="{2B646399-E186-43E1-B542-5577A9D6F84F}" destId="{D5A7DB30-D802-4E2D-8620-7C1934F06268}" srcOrd="0" destOrd="0" presId="urn:microsoft.com/office/officeart/2005/8/layout/hierarchy1"/>
    <dgm:cxn modelId="{A04190A4-B021-4D83-BE27-F77EFBAEA803}" type="presOf" srcId="{C7031BB9-3AF3-494C-9B01-2E9E0F6989A5}" destId="{5ADC1FC0-7A3B-4BEF-A4FC-B4F932A7916C}" srcOrd="0" destOrd="0" presId="urn:microsoft.com/office/officeart/2005/8/layout/hierarchy1"/>
    <dgm:cxn modelId="{A12F27C4-518E-47C7-AE6B-29E900E2C32B}" type="presOf" srcId="{9C14DD0A-9CF6-4A34-A446-314774301468}" destId="{46CB6B6E-6CBF-4364-9037-37C2AE49A175}" srcOrd="0" destOrd="0" presId="urn:microsoft.com/office/officeart/2005/8/layout/hierarchy1"/>
    <dgm:cxn modelId="{28FF5D98-409F-4DB5-BBB6-EB6CF65D771C}" type="presParOf" srcId="{D5A7DB30-D802-4E2D-8620-7C1934F06268}" destId="{1ADE8DB2-A063-4D0F-B3FF-C7A108250A07}" srcOrd="0" destOrd="0" presId="urn:microsoft.com/office/officeart/2005/8/layout/hierarchy1"/>
    <dgm:cxn modelId="{1EE015D5-3D72-440A-A339-9D8A878BE8F0}" type="presParOf" srcId="{1ADE8DB2-A063-4D0F-B3FF-C7A108250A07}" destId="{B7B05643-6A3F-434E-986B-456BC8AA50F2}" srcOrd="0" destOrd="0" presId="urn:microsoft.com/office/officeart/2005/8/layout/hierarchy1"/>
    <dgm:cxn modelId="{3F48230A-4A79-44D0-9972-D304DE553B93}" type="presParOf" srcId="{B7B05643-6A3F-434E-986B-456BC8AA50F2}" destId="{1D5F176F-F10A-4A2D-B820-95E5C9A7B6FB}" srcOrd="0" destOrd="0" presId="urn:microsoft.com/office/officeart/2005/8/layout/hierarchy1"/>
    <dgm:cxn modelId="{2B264930-45F2-479D-BF6E-BD3CB39CE9BA}" type="presParOf" srcId="{B7B05643-6A3F-434E-986B-456BC8AA50F2}" destId="{46CB6B6E-6CBF-4364-9037-37C2AE49A175}" srcOrd="1" destOrd="0" presId="urn:microsoft.com/office/officeart/2005/8/layout/hierarchy1"/>
    <dgm:cxn modelId="{6F5AC453-22FB-4F08-8860-0EC9C93EDB35}" type="presParOf" srcId="{1ADE8DB2-A063-4D0F-B3FF-C7A108250A07}" destId="{C81863CD-3FDC-4394-A7D9-788134D1EF09}" srcOrd="1" destOrd="0" presId="urn:microsoft.com/office/officeart/2005/8/layout/hierarchy1"/>
    <dgm:cxn modelId="{9B61884D-A385-4E97-A50F-2A8E88FFF4AA}" type="presParOf" srcId="{D5A7DB30-D802-4E2D-8620-7C1934F06268}" destId="{12CAA521-0BA1-4F1C-8DC7-DBEBAFE49CC5}" srcOrd="1" destOrd="0" presId="urn:microsoft.com/office/officeart/2005/8/layout/hierarchy1"/>
    <dgm:cxn modelId="{5C59F7D6-CBF5-45C7-A549-2FEEBDD7A088}" type="presParOf" srcId="{12CAA521-0BA1-4F1C-8DC7-DBEBAFE49CC5}" destId="{193758ED-685D-49AD-9DD3-63472ECB6455}" srcOrd="0" destOrd="0" presId="urn:microsoft.com/office/officeart/2005/8/layout/hierarchy1"/>
    <dgm:cxn modelId="{CEE16D9A-7E21-47B3-B86A-6478D1BFE83B}" type="presParOf" srcId="{193758ED-685D-49AD-9DD3-63472ECB6455}" destId="{4B52F1CC-267A-4C72-8C3E-D1FD5DF1DD21}" srcOrd="0" destOrd="0" presId="urn:microsoft.com/office/officeart/2005/8/layout/hierarchy1"/>
    <dgm:cxn modelId="{D60A3DE8-7387-46F7-9D26-3441D5EEC6F6}" type="presParOf" srcId="{193758ED-685D-49AD-9DD3-63472ECB6455}" destId="{5ADC1FC0-7A3B-4BEF-A4FC-B4F932A7916C}" srcOrd="1" destOrd="0" presId="urn:microsoft.com/office/officeart/2005/8/layout/hierarchy1"/>
    <dgm:cxn modelId="{775C0BBB-36E1-4D63-A1D6-13D89BA823E3}" type="presParOf" srcId="{12CAA521-0BA1-4F1C-8DC7-DBEBAFE49CC5}" destId="{D20B18C6-4D38-42A2-9ABE-E9C1F5E06F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4E7D8-41A1-4A93-81B4-5BCE6D9D6CD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A128229-F38E-45DF-826A-EDAE0DE584F5}">
      <dgm:prSet/>
      <dgm:spPr/>
      <dgm:t>
        <a:bodyPr/>
        <a:lstStyle/>
        <a:p>
          <a:r>
            <a:rPr lang="bg-BG" b="1"/>
            <a:t>Пряка демокрация</a:t>
          </a:r>
          <a:r>
            <a:rPr lang="bg-BG"/>
            <a:t> – всички граждани участват във вземането на решения ( античните полиси или съвременната форма референдум )</a:t>
          </a:r>
          <a:endParaRPr lang="en-US"/>
        </a:p>
      </dgm:t>
    </dgm:pt>
    <dgm:pt modelId="{8E69C0B8-D60A-411C-9C24-8EDE27683B20}" type="parTrans" cxnId="{C675514E-7769-43ED-8BD8-1958386C1EEC}">
      <dgm:prSet/>
      <dgm:spPr/>
      <dgm:t>
        <a:bodyPr/>
        <a:lstStyle/>
        <a:p>
          <a:endParaRPr lang="en-US"/>
        </a:p>
      </dgm:t>
    </dgm:pt>
    <dgm:pt modelId="{6392E9D7-7E79-4516-A8C9-A24644789D0B}" type="sibTrans" cxnId="{C675514E-7769-43ED-8BD8-1958386C1EEC}">
      <dgm:prSet/>
      <dgm:spPr/>
      <dgm:t>
        <a:bodyPr/>
        <a:lstStyle/>
        <a:p>
          <a:endParaRPr lang="en-US"/>
        </a:p>
      </dgm:t>
    </dgm:pt>
    <dgm:pt modelId="{0365424D-E7C6-4DAE-A383-E5282CE973DC}">
      <dgm:prSet/>
      <dgm:spPr/>
      <dgm:t>
        <a:bodyPr/>
        <a:lstStyle/>
        <a:p>
          <a:r>
            <a:rPr lang="bg-BG" b="1"/>
            <a:t>Представителна демокрация</a:t>
          </a:r>
          <a:r>
            <a:rPr lang="bg-BG"/>
            <a:t> – гражданите периодично избират свои представители, които да управляват държавата. Решенията се взимат с мнозинство, като се гарантират правата на малцинството.</a:t>
          </a:r>
          <a:endParaRPr lang="en-US"/>
        </a:p>
      </dgm:t>
    </dgm:pt>
    <dgm:pt modelId="{8DF1A028-CEEE-44CA-B22E-3EC2A00DEEDE}" type="parTrans" cxnId="{CE5040DB-524D-47AF-B197-4B0432C01278}">
      <dgm:prSet/>
      <dgm:spPr/>
      <dgm:t>
        <a:bodyPr/>
        <a:lstStyle/>
        <a:p>
          <a:endParaRPr lang="en-US"/>
        </a:p>
      </dgm:t>
    </dgm:pt>
    <dgm:pt modelId="{0F381E1E-74AA-4408-A0C6-F3F6AD310FF8}" type="sibTrans" cxnId="{CE5040DB-524D-47AF-B197-4B0432C01278}">
      <dgm:prSet/>
      <dgm:spPr/>
      <dgm:t>
        <a:bodyPr/>
        <a:lstStyle/>
        <a:p>
          <a:endParaRPr lang="en-US"/>
        </a:p>
      </dgm:t>
    </dgm:pt>
    <dgm:pt modelId="{4FB0C67D-B878-4A03-B032-67AAEEDD1A18}" type="pres">
      <dgm:prSet presAssocID="{4B64E7D8-41A1-4A93-81B4-5BCE6D9D6CD3}" presName="hierChild1" presStyleCnt="0">
        <dgm:presLayoutVars>
          <dgm:chPref val="1"/>
          <dgm:dir/>
          <dgm:animOne val="branch"/>
          <dgm:animLvl val="lvl"/>
          <dgm:resizeHandles/>
        </dgm:presLayoutVars>
      </dgm:prSet>
      <dgm:spPr/>
    </dgm:pt>
    <dgm:pt modelId="{4F9E0092-0E12-4161-AF93-2488BA6D1714}" type="pres">
      <dgm:prSet presAssocID="{9A128229-F38E-45DF-826A-EDAE0DE584F5}" presName="hierRoot1" presStyleCnt="0"/>
      <dgm:spPr/>
    </dgm:pt>
    <dgm:pt modelId="{8AC02244-9E32-4CAF-ACB3-282880374123}" type="pres">
      <dgm:prSet presAssocID="{9A128229-F38E-45DF-826A-EDAE0DE584F5}" presName="composite" presStyleCnt="0"/>
      <dgm:spPr/>
    </dgm:pt>
    <dgm:pt modelId="{59FF984F-C7A4-4147-B095-B3CC83B9CB0A}" type="pres">
      <dgm:prSet presAssocID="{9A128229-F38E-45DF-826A-EDAE0DE584F5}" presName="background" presStyleLbl="node0" presStyleIdx="0" presStyleCnt="2"/>
      <dgm:spPr/>
    </dgm:pt>
    <dgm:pt modelId="{73C4374C-6320-415C-896E-BFFD644BBDC6}" type="pres">
      <dgm:prSet presAssocID="{9A128229-F38E-45DF-826A-EDAE0DE584F5}" presName="text" presStyleLbl="fgAcc0" presStyleIdx="0" presStyleCnt="2">
        <dgm:presLayoutVars>
          <dgm:chPref val="3"/>
        </dgm:presLayoutVars>
      </dgm:prSet>
      <dgm:spPr/>
    </dgm:pt>
    <dgm:pt modelId="{BB44F557-66B3-4E7F-B5B5-C198AEEB87E7}" type="pres">
      <dgm:prSet presAssocID="{9A128229-F38E-45DF-826A-EDAE0DE584F5}" presName="hierChild2" presStyleCnt="0"/>
      <dgm:spPr/>
    </dgm:pt>
    <dgm:pt modelId="{1CBFA837-BED7-4DD7-A139-B49672E46B43}" type="pres">
      <dgm:prSet presAssocID="{0365424D-E7C6-4DAE-A383-E5282CE973DC}" presName="hierRoot1" presStyleCnt="0"/>
      <dgm:spPr/>
    </dgm:pt>
    <dgm:pt modelId="{07ACD6AB-EB4D-4C87-8E46-A17BB686E87C}" type="pres">
      <dgm:prSet presAssocID="{0365424D-E7C6-4DAE-A383-E5282CE973DC}" presName="composite" presStyleCnt="0"/>
      <dgm:spPr/>
    </dgm:pt>
    <dgm:pt modelId="{49C5D2AF-0854-425B-A5F2-8286D46888E8}" type="pres">
      <dgm:prSet presAssocID="{0365424D-E7C6-4DAE-A383-E5282CE973DC}" presName="background" presStyleLbl="node0" presStyleIdx="1" presStyleCnt="2"/>
      <dgm:spPr/>
    </dgm:pt>
    <dgm:pt modelId="{64E8D3DA-9CDD-4069-A703-833E6DFBD561}" type="pres">
      <dgm:prSet presAssocID="{0365424D-E7C6-4DAE-A383-E5282CE973DC}" presName="text" presStyleLbl="fgAcc0" presStyleIdx="1" presStyleCnt="2">
        <dgm:presLayoutVars>
          <dgm:chPref val="3"/>
        </dgm:presLayoutVars>
      </dgm:prSet>
      <dgm:spPr/>
    </dgm:pt>
    <dgm:pt modelId="{DC4E8951-D3EB-4363-AABB-1E20F7B99BE1}" type="pres">
      <dgm:prSet presAssocID="{0365424D-E7C6-4DAE-A383-E5282CE973DC}" presName="hierChild2" presStyleCnt="0"/>
      <dgm:spPr/>
    </dgm:pt>
  </dgm:ptLst>
  <dgm:cxnLst>
    <dgm:cxn modelId="{53A2991C-D5A3-40DC-8102-594DC5C3FE87}" type="presOf" srcId="{0365424D-E7C6-4DAE-A383-E5282CE973DC}" destId="{64E8D3DA-9CDD-4069-A703-833E6DFBD561}" srcOrd="0" destOrd="0" presId="urn:microsoft.com/office/officeart/2005/8/layout/hierarchy1"/>
    <dgm:cxn modelId="{1E54EA21-70A2-403A-80C4-A1612612BE64}" type="presOf" srcId="{9A128229-F38E-45DF-826A-EDAE0DE584F5}" destId="{73C4374C-6320-415C-896E-BFFD644BBDC6}" srcOrd="0" destOrd="0" presId="urn:microsoft.com/office/officeart/2005/8/layout/hierarchy1"/>
    <dgm:cxn modelId="{C675514E-7769-43ED-8BD8-1958386C1EEC}" srcId="{4B64E7D8-41A1-4A93-81B4-5BCE6D9D6CD3}" destId="{9A128229-F38E-45DF-826A-EDAE0DE584F5}" srcOrd="0" destOrd="0" parTransId="{8E69C0B8-D60A-411C-9C24-8EDE27683B20}" sibTransId="{6392E9D7-7E79-4516-A8C9-A24644789D0B}"/>
    <dgm:cxn modelId="{6D342889-9986-4A3F-B6C1-EC9E75411951}" type="presOf" srcId="{4B64E7D8-41A1-4A93-81B4-5BCE6D9D6CD3}" destId="{4FB0C67D-B878-4A03-B032-67AAEEDD1A18}" srcOrd="0" destOrd="0" presId="urn:microsoft.com/office/officeart/2005/8/layout/hierarchy1"/>
    <dgm:cxn modelId="{CE5040DB-524D-47AF-B197-4B0432C01278}" srcId="{4B64E7D8-41A1-4A93-81B4-5BCE6D9D6CD3}" destId="{0365424D-E7C6-4DAE-A383-E5282CE973DC}" srcOrd="1" destOrd="0" parTransId="{8DF1A028-CEEE-44CA-B22E-3EC2A00DEEDE}" sibTransId="{0F381E1E-74AA-4408-A0C6-F3F6AD310FF8}"/>
    <dgm:cxn modelId="{DEFB1CF1-58BE-4C88-B5B2-D567CAE77DFE}" type="presParOf" srcId="{4FB0C67D-B878-4A03-B032-67AAEEDD1A18}" destId="{4F9E0092-0E12-4161-AF93-2488BA6D1714}" srcOrd="0" destOrd="0" presId="urn:microsoft.com/office/officeart/2005/8/layout/hierarchy1"/>
    <dgm:cxn modelId="{0755D5FE-9C83-42CE-A326-E774EC40C49E}" type="presParOf" srcId="{4F9E0092-0E12-4161-AF93-2488BA6D1714}" destId="{8AC02244-9E32-4CAF-ACB3-282880374123}" srcOrd="0" destOrd="0" presId="urn:microsoft.com/office/officeart/2005/8/layout/hierarchy1"/>
    <dgm:cxn modelId="{6B8720BE-E721-42C9-A37D-6740C668EEB7}" type="presParOf" srcId="{8AC02244-9E32-4CAF-ACB3-282880374123}" destId="{59FF984F-C7A4-4147-B095-B3CC83B9CB0A}" srcOrd="0" destOrd="0" presId="urn:microsoft.com/office/officeart/2005/8/layout/hierarchy1"/>
    <dgm:cxn modelId="{535F7707-862D-43BE-BC36-0DD4D94F5112}" type="presParOf" srcId="{8AC02244-9E32-4CAF-ACB3-282880374123}" destId="{73C4374C-6320-415C-896E-BFFD644BBDC6}" srcOrd="1" destOrd="0" presId="urn:microsoft.com/office/officeart/2005/8/layout/hierarchy1"/>
    <dgm:cxn modelId="{E9FD5ED7-C4E6-4786-A003-88E5B21F50EC}" type="presParOf" srcId="{4F9E0092-0E12-4161-AF93-2488BA6D1714}" destId="{BB44F557-66B3-4E7F-B5B5-C198AEEB87E7}" srcOrd="1" destOrd="0" presId="urn:microsoft.com/office/officeart/2005/8/layout/hierarchy1"/>
    <dgm:cxn modelId="{B82F7CDA-4853-4680-B369-6141BA589007}" type="presParOf" srcId="{4FB0C67D-B878-4A03-B032-67AAEEDD1A18}" destId="{1CBFA837-BED7-4DD7-A139-B49672E46B43}" srcOrd="1" destOrd="0" presId="urn:microsoft.com/office/officeart/2005/8/layout/hierarchy1"/>
    <dgm:cxn modelId="{BEC37A32-369A-4DFD-BA02-40AF465C38B9}" type="presParOf" srcId="{1CBFA837-BED7-4DD7-A139-B49672E46B43}" destId="{07ACD6AB-EB4D-4C87-8E46-A17BB686E87C}" srcOrd="0" destOrd="0" presId="urn:microsoft.com/office/officeart/2005/8/layout/hierarchy1"/>
    <dgm:cxn modelId="{FE0188C0-DFC7-4E61-8F0E-DB24BB0E59CA}" type="presParOf" srcId="{07ACD6AB-EB4D-4C87-8E46-A17BB686E87C}" destId="{49C5D2AF-0854-425B-A5F2-8286D46888E8}" srcOrd="0" destOrd="0" presId="urn:microsoft.com/office/officeart/2005/8/layout/hierarchy1"/>
    <dgm:cxn modelId="{98664081-9326-48B8-93A0-CEC351623F4E}" type="presParOf" srcId="{07ACD6AB-EB4D-4C87-8E46-A17BB686E87C}" destId="{64E8D3DA-9CDD-4069-A703-833E6DFBD561}" srcOrd="1" destOrd="0" presId="urn:microsoft.com/office/officeart/2005/8/layout/hierarchy1"/>
    <dgm:cxn modelId="{35B06EDB-934E-41AB-B9C9-553BAE1ED279}" type="presParOf" srcId="{1CBFA837-BED7-4DD7-A139-B49672E46B43}" destId="{DC4E8951-D3EB-4363-AABB-1E20F7B99BE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6522F2-C5AB-4931-BA85-C8192CAF6BB7}">
      <dsp:nvSpPr>
        <dsp:cNvPr id="0" name=""/>
        <dsp:cNvSpPr/>
      </dsp:nvSpPr>
      <dsp:spPr>
        <a:xfrm>
          <a:off x="5514975" y="1576322"/>
          <a:ext cx="3812280" cy="661635"/>
        </a:xfrm>
        <a:custGeom>
          <a:avLst/>
          <a:gdLst/>
          <a:ahLst/>
          <a:cxnLst/>
          <a:rect l="0" t="0" r="0" b="0"/>
          <a:pathLst>
            <a:path>
              <a:moveTo>
                <a:pt x="0" y="0"/>
              </a:moveTo>
              <a:lnTo>
                <a:pt x="0" y="330817"/>
              </a:lnTo>
              <a:lnTo>
                <a:pt x="3812280" y="330817"/>
              </a:lnTo>
              <a:lnTo>
                <a:pt x="3812280" y="66163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AE925-1F80-43C5-996C-3BB2B17ADDD6}">
      <dsp:nvSpPr>
        <dsp:cNvPr id="0" name=""/>
        <dsp:cNvSpPr/>
      </dsp:nvSpPr>
      <dsp:spPr>
        <a:xfrm>
          <a:off x="5469254" y="1576322"/>
          <a:ext cx="91440" cy="661635"/>
        </a:xfrm>
        <a:custGeom>
          <a:avLst/>
          <a:gdLst/>
          <a:ahLst/>
          <a:cxnLst/>
          <a:rect l="0" t="0" r="0" b="0"/>
          <a:pathLst>
            <a:path>
              <a:moveTo>
                <a:pt x="45720" y="0"/>
              </a:moveTo>
              <a:lnTo>
                <a:pt x="45720" y="66163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F5E337-89DA-41F9-A0E0-A5CE9F52C6D3}">
      <dsp:nvSpPr>
        <dsp:cNvPr id="0" name=""/>
        <dsp:cNvSpPr/>
      </dsp:nvSpPr>
      <dsp:spPr>
        <a:xfrm>
          <a:off x="1702694" y="1576322"/>
          <a:ext cx="3812280" cy="661635"/>
        </a:xfrm>
        <a:custGeom>
          <a:avLst/>
          <a:gdLst/>
          <a:ahLst/>
          <a:cxnLst/>
          <a:rect l="0" t="0" r="0" b="0"/>
          <a:pathLst>
            <a:path>
              <a:moveTo>
                <a:pt x="3812280" y="0"/>
              </a:moveTo>
              <a:lnTo>
                <a:pt x="3812280" y="330817"/>
              </a:lnTo>
              <a:lnTo>
                <a:pt x="0" y="330817"/>
              </a:lnTo>
              <a:lnTo>
                <a:pt x="0" y="66163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432A98-96D9-421A-9F85-0875E687BF41}">
      <dsp:nvSpPr>
        <dsp:cNvPr id="0" name=""/>
        <dsp:cNvSpPr/>
      </dsp:nvSpPr>
      <dsp:spPr>
        <a:xfrm>
          <a:off x="3939652" y="1000"/>
          <a:ext cx="3150644" cy="157532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kern="1200"/>
            <a:t>Според източника на властта има следните видове държавно управление:</a:t>
          </a:r>
          <a:endParaRPr lang="en-US" sz="2600" kern="1200"/>
        </a:p>
      </dsp:txBody>
      <dsp:txXfrm>
        <a:off x="3939652" y="1000"/>
        <a:ext cx="3150644" cy="1575322"/>
      </dsp:txXfrm>
    </dsp:sp>
    <dsp:sp modelId="{BC23F283-B650-4CE6-BA77-5B7D6A1E1B14}">
      <dsp:nvSpPr>
        <dsp:cNvPr id="0" name=""/>
        <dsp:cNvSpPr/>
      </dsp:nvSpPr>
      <dsp:spPr>
        <a:xfrm>
          <a:off x="127372" y="2237958"/>
          <a:ext cx="3150644" cy="157532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kern="1200"/>
            <a:t>Теокрация</a:t>
          </a:r>
          <a:endParaRPr lang="en-US" sz="2600" kern="1200"/>
        </a:p>
      </dsp:txBody>
      <dsp:txXfrm>
        <a:off x="127372" y="2237958"/>
        <a:ext cx="3150644" cy="1575322"/>
      </dsp:txXfrm>
    </dsp:sp>
    <dsp:sp modelId="{8EDA0D4B-221A-4666-B0D8-EB30ECAD95F9}">
      <dsp:nvSpPr>
        <dsp:cNvPr id="0" name=""/>
        <dsp:cNvSpPr/>
      </dsp:nvSpPr>
      <dsp:spPr>
        <a:xfrm>
          <a:off x="3939652" y="2237958"/>
          <a:ext cx="3150644" cy="157532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kern="1200"/>
            <a:t>Автокрация</a:t>
          </a:r>
          <a:endParaRPr lang="en-US" sz="2600" kern="1200"/>
        </a:p>
      </dsp:txBody>
      <dsp:txXfrm>
        <a:off x="3939652" y="2237958"/>
        <a:ext cx="3150644" cy="1575322"/>
      </dsp:txXfrm>
    </dsp:sp>
    <dsp:sp modelId="{4F93069E-C0CA-4D93-B87E-DF11B981CBA1}">
      <dsp:nvSpPr>
        <dsp:cNvPr id="0" name=""/>
        <dsp:cNvSpPr/>
      </dsp:nvSpPr>
      <dsp:spPr>
        <a:xfrm>
          <a:off x="7751932" y="2237958"/>
          <a:ext cx="3150644" cy="1575322"/>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bg-BG" sz="2600" kern="1200"/>
            <a:t>Демокрация</a:t>
          </a:r>
          <a:endParaRPr lang="en-US" sz="2600" kern="1200"/>
        </a:p>
      </dsp:txBody>
      <dsp:txXfrm>
        <a:off x="7751932" y="2237958"/>
        <a:ext cx="3150644" cy="1575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F176F-F10A-4A2D-B820-95E5C9A7B6FB}">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B6B6E-6CBF-4364-9037-37C2AE49A175}">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900" b="1" kern="1200"/>
            <a:t>Либерални демокрации</a:t>
          </a:r>
          <a:r>
            <a:rPr lang="bg-BG" sz="1900" kern="1200"/>
            <a:t> – правомощията на държавата за намеса в живота на хората е ограничен. Благата се разпределят чрез свободно договаряне. Изборите трябва да са свободни и честни и политически процес трябва да се развива в условията на конкуренция. Либерализъм най-чести се свързва с понятието свобода.</a:t>
          </a:r>
          <a:endParaRPr lang="en-US" sz="1900" kern="1200"/>
        </a:p>
      </dsp:txBody>
      <dsp:txXfrm>
        <a:off x="614349" y="743967"/>
        <a:ext cx="4550175" cy="2825197"/>
      </dsp:txXfrm>
    </dsp:sp>
    <dsp:sp modelId="{4B52F1CC-267A-4C72-8C3E-D1FD5DF1DD21}">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C1FC0-7A3B-4BEF-A4FC-B4F932A7916C}">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bg-BG" sz="1900" b="1" kern="1200"/>
            <a:t>Социални държави</a:t>
          </a:r>
          <a:r>
            <a:rPr lang="bg-BG" sz="1900" kern="1200"/>
            <a:t> – в основата стои идеята за социална справедливост, което означава справедливо разпределяне на благата. На всички граждани са предоставени условия за достойно съществуване, защитеност и гарантиране на правата.</a:t>
          </a:r>
          <a:endParaRPr lang="en-US" sz="1900" kern="1200"/>
        </a:p>
      </dsp:txBody>
      <dsp:txXfrm>
        <a:off x="6390532" y="743967"/>
        <a:ext cx="4550175" cy="2825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F984F-C7A4-4147-B095-B3CC83B9CB0A}">
      <dsp:nvSpPr>
        <dsp:cNvPr id="0" name=""/>
        <dsp:cNvSpPr/>
      </dsp:nvSpPr>
      <dsp:spPr>
        <a:xfrm>
          <a:off x="1346"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4374C-6320-415C-896E-BFFD644BBDC6}">
      <dsp:nvSpPr>
        <dsp:cNvPr id="0" name=""/>
        <dsp:cNvSpPr/>
      </dsp:nvSpPr>
      <dsp:spPr>
        <a:xfrm>
          <a:off x="526453"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t>Пряка демокрация</a:t>
          </a:r>
          <a:r>
            <a:rPr lang="bg-BG" sz="2400" kern="1200"/>
            <a:t> – всички граждани участват във вземането на решения ( античните полиси или съвременната форма референдум )</a:t>
          </a:r>
          <a:endParaRPr lang="en-US" sz="2400" kern="1200"/>
        </a:p>
      </dsp:txBody>
      <dsp:txXfrm>
        <a:off x="614349" y="743967"/>
        <a:ext cx="4550175" cy="2825197"/>
      </dsp:txXfrm>
    </dsp:sp>
    <dsp:sp modelId="{49C5D2AF-0854-425B-A5F2-8286D46888E8}">
      <dsp:nvSpPr>
        <dsp:cNvPr id="0" name=""/>
        <dsp:cNvSpPr/>
      </dsp:nvSpPr>
      <dsp:spPr>
        <a:xfrm>
          <a:off x="5777528" y="157219"/>
          <a:ext cx="4725967" cy="300098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E8D3DA-9CDD-4069-A703-833E6DFBD561}">
      <dsp:nvSpPr>
        <dsp:cNvPr id="0" name=""/>
        <dsp:cNvSpPr/>
      </dsp:nvSpPr>
      <dsp:spPr>
        <a:xfrm>
          <a:off x="6302636" y="656071"/>
          <a:ext cx="4725967" cy="3000989"/>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bg-BG" sz="2400" b="1" kern="1200"/>
            <a:t>Представителна демокрация</a:t>
          </a:r>
          <a:r>
            <a:rPr lang="bg-BG" sz="2400" kern="1200"/>
            <a:t> – гражданите периодично избират свои представители, които да управляват държавата. Решенията се взимат с мнозинство, като се гарантират правата на малцинството.</a:t>
          </a:r>
          <a:endParaRPr lang="en-US" sz="2400" kern="1200"/>
        </a:p>
      </dsp:txBody>
      <dsp:txXfrm>
        <a:off x="6390532" y="743967"/>
        <a:ext cx="4550175" cy="28251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5/28/2020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411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641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5/28/2020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340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5/28/2020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419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5/28/2020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2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673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100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683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149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5/28/2020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8964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072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5/28/2020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8315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F3A2600F-6FD3-4DAC-A238-E876867572D8}"/>
              </a:ext>
            </a:extLst>
          </p:cNvPr>
          <p:cNvSpPr>
            <a:spLocks noGrp="1"/>
          </p:cNvSpPr>
          <p:nvPr>
            <p:ph type="ctrTitle"/>
          </p:nvPr>
        </p:nvSpPr>
        <p:spPr>
          <a:xfrm>
            <a:off x="638620" y="863695"/>
            <a:ext cx="3511233" cy="3779995"/>
          </a:xfrm>
        </p:spPr>
        <p:txBody>
          <a:bodyPr anchor="ctr">
            <a:normAutofit/>
          </a:bodyPr>
          <a:lstStyle/>
          <a:p>
            <a:r>
              <a:rPr lang="bg-BG" b="1">
                <a:solidFill>
                  <a:schemeClr val="tx1"/>
                </a:solidFill>
              </a:rPr>
              <a:t>Форми на държавното управление</a:t>
            </a:r>
            <a:br>
              <a:rPr lang="bg-BG">
                <a:solidFill>
                  <a:schemeClr val="tx1"/>
                </a:solidFill>
              </a:rPr>
            </a:br>
            <a:endParaRPr lang="bg-BG">
              <a:solidFill>
                <a:schemeClr val="tx1"/>
              </a:solidFill>
            </a:endParaRPr>
          </a:p>
        </p:txBody>
      </p:sp>
      <p:sp>
        <p:nvSpPr>
          <p:cNvPr id="3" name="Подзаглавие 2">
            <a:extLst>
              <a:ext uri="{FF2B5EF4-FFF2-40B4-BE49-F238E27FC236}">
                <a16:creationId xmlns:a16="http://schemas.microsoft.com/office/drawing/2014/main" id="{DF1F6C55-A21F-44C7-9DE6-FD497FD904A8}"/>
              </a:ext>
            </a:extLst>
          </p:cNvPr>
          <p:cNvSpPr>
            <a:spLocks noGrp="1"/>
          </p:cNvSpPr>
          <p:nvPr>
            <p:ph type="subTitle" idx="1"/>
          </p:nvPr>
        </p:nvSpPr>
        <p:spPr>
          <a:xfrm>
            <a:off x="638621" y="4739780"/>
            <a:ext cx="3511233" cy="1147054"/>
          </a:xfrm>
        </p:spPr>
        <p:txBody>
          <a:bodyPr anchor="t">
            <a:normAutofit/>
          </a:bodyPr>
          <a:lstStyle/>
          <a:p>
            <a:r>
              <a:rPr lang="bg-BG" sz="2200" dirty="0"/>
              <a:t>Нови знания</a:t>
            </a:r>
          </a:p>
          <a:p>
            <a:r>
              <a:rPr lang="bg-BG" sz="2200" dirty="0"/>
              <a:t>Философия</a:t>
            </a:r>
            <a:r>
              <a:rPr lang="en-US" sz="2200" dirty="0"/>
              <a:t> </a:t>
            </a:r>
            <a:r>
              <a:rPr lang="bg-BG" sz="2200" dirty="0"/>
              <a:t> </a:t>
            </a:r>
            <a:r>
              <a:rPr lang="en-US" sz="2200" dirty="0"/>
              <a:t>X </a:t>
            </a:r>
            <a:r>
              <a:rPr lang="bg-BG" sz="2200" dirty="0"/>
              <a:t>клас</a:t>
            </a:r>
          </a:p>
        </p:txBody>
      </p:sp>
      <p:sp>
        <p:nvSpPr>
          <p:cNvPr id="13" name="Rectangle 1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0C7E56FD-12C9-4F59-9B7C-5AD769D59DAF}"/>
              </a:ext>
            </a:extLst>
          </p:cNvPr>
          <p:cNvPicPr>
            <a:picLocks noChangeAspect="1"/>
          </p:cNvPicPr>
          <p:nvPr/>
        </p:nvPicPr>
        <p:blipFill rotWithShape="1">
          <a:blip r:embed="rId2"/>
          <a:srcRect l="26635" r="-1" b="-1"/>
          <a:stretch/>
        </p:blipFill>
        <p:spPr>
          <a:xfrm>
            <a:off x="4654295" y="10"/>
            <a:ext cx="7537705" cy="6857990"/>
          </a:xfrm>
          <a:prstGeom prst="rect">
            <a:avLst/>
          </a:prstGeom>
        </p:spPr>
      </p:pic>
    </p:spTree>
    <p:extLst>
      <p:ext uri="{BB962C8B-B14F-4D97-AF65-F5344CB8AC3E}">
        <p14:creationId xmlns:p14="http://schemas.microsoft.com/office/powerpoint/2010/main" val="17349497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3F7F40D9-0016-4861-A404-C96B183C23BB}"/>
              </a:ext>
            </a:extLst>
          </p:cNvPr>
          <p:cNvPicPr>
            <a:picLocks noChangeAspect="1"/>
          </p:cNvPicPr>
          <p:nvPr/>
        </p:nvPicPr>
        <p:blipFill rotWithShape="1">
          <a:blip r:embed="rId2"/>
          <a:srcRect r="1" b="21533"/>
          <a:stretch/>
        </p:blipFill>
        <p:spPr>
          <a:xfrm>
            <a:off x="20" y="12"/>
            <a:ext cx="4578252" cy="2608957"/>
          </a:xfrm>
          <a:prstGeom prst="rect">
            <a:avLst/>
          </a:prstGeom>
        </p:spPr>
      </p:pic>
      <p:pic>
        <p:nvPicPr>
          <p:cNvPr id="6" name="Картина 5">
            <a:extLst>
              <a:ext uri="{FF2B5EF4-FFF2-40B4-BE49-F238E27FC236}">
                <a16:creationId xmlns:a16="http://schemas.microsoft.com/office/drawing/2014/main" id="{C97E9D55-9093-42DD-B201-D1DE577149D1}"/>
              </a:ext>
            </a:extLst>
          </p:cNvPr>
          <p:cNvPicPr>
            <a:picLocks noChangeAspect="1"/>
          </p:cNvPicPr>
          <p:nvPr/>
        </p:nvPicPr>
        <p:blipFill rotWithShape="1">
          <a:blip r:embed="rId3"/>
          <a:srcRect t="30676" b="13347"/>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4944B323-1364-41F9-9043-620083BECA89}"/>
              </a:ext>
            </a:extLst>
          </p:cNvPr>
          <p:cNvSpPr>
            <a:spLocks noGrp="1"/>
          </p:cNvSpPr>
          <p:nvPr>
            <p:ph type="title"/>
          </p:nvPr>
        </p:nvSpPr>
        <p:spPr>
          <a:xfrm>
            <a:off x="584200" y="3066617"/>
            <a:ext cx="3412067" cy="897047"/>
          </a:xfrm>
        </p:spPr>
        <p:txBody>
          <a:bodyPr anchor="ctr">
            <a:normAutofit/>
          </a:bodyPr>
          <a:lstStyle/>
          <a:p>
            <a:pPr>
              <a:lnSpc>
                <a:spcPct val="90000"/>
              </a:lnSpc>
            </a:pPr>
            <a:r>
              <a:rPr lang="bg-BG" b="1">
                <a:solidFill>
                  <a:srgbClr val="FFFFFF"/>
                </a:solidFill>
              </a:rPr>
              <a:t>Федерални републики</a:t>
            </a:r>
            <a:r>
              <a:rPr lang="bg-BG">
                <a:solidFill>
                  <a:srgbClr val="FFFFFF"/>
                </a:solidFill>
              </a:rPr>
              <a:t> </a:t>
            </a: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D450B323-0604-445D-9983-C45F4A65FB06}"/>
              </a:ext>
            </a:extLst>
          </p:cNvPr>
          <p:cNvSpPr>
            <a:spLocks noGrp="1"/>
          </p:cNvSpPr>
          <p:nvPr>
            <p:ph idx="1"/>
          </p:nvPr>
        </p:nvSpPr>
        <p:spPr>
          <a:xfrm>
            <a:off x="581193" y="4102059"/>
            <a:ext cx="3415074" cy="2273340"/>
          </a:xfrm>
        </p:spPr>
        <p:txBody>
          <a:bodyPr>
            <a:normAutofit/>
          </a:bodyPr>
          <a:lstStyle/>
          <a:p>
            <a:pPr>
              <a:buClr>
                <a:srgbClr val="31B779"/>
              </a:buClr>
            </a:pPr>
            <a:r>
              <a:rPr lang="bg-BG">
                <a:solidFill>
                  <a:srgbClr val="FFFFFF"/>
                </a:solidFill>
              </a:rPr>
              <a:t>Демократични съюзи от провинции, кантони и щати, които имат широка самостоятелност и споделени задължения да изпълняват решенията на федерално ниво ( Швейцария, Германия ). </a:t>
            </a:r>
          </a:p>
          <a:p>
            <a:pPr>
              <a:buClr>
                <a:srgbClr val="31B779"/>
              </a:buClr>
            </a:pPr>
            <a:endParaRPr lang="bg-BG">
              <a:solidFill>
                <a:srgbClr val="FFFFFF"/>
              </a:solidFill>
            </a:endParaRPr>
          </a:p>
        </p:txBody>
      </p:sp>
      <p:pic>
        <p:nvPicPr>
          <p:cNvPr id="5" name="Картина 4">
            <a:extLst>
              <a:ext uri="{FF2B5EF4-FFF2-40B4-BE49-F238E27FC236}">
                <a16:creationId xmlns:a16="http://schemas.microsoft.com/office/drawing/2014/main" id="{FE541485-2D3A-4BDB-99B5-0B3FB29B0BF7}"/>
              </a:ext>
            </a:extLst>
          </p:cNvPr>
          <p:cNvPicPr>
            <a:picLocks noChangeAspect="1"/>
          </p:cNvPicPr>
          <p:nvPr/>
        </p:nvPicPr>
        <p:blipFill rotWithShape="1">
          <a:blip r:embed="rId4"/>
          <a:srcRect t="6563" r="2" b="10077"/>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8181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4EE3D26D-7811-4320-919B-5AA0597D72D2}"/>
              </a:ext>
            </a:extLst>
          </p:cNvPr>
          <p:cNvPicPr>
            <a:picLocks noChangeAspect="1"/>
          </p:cNvPicPr>
          <p:nvPr/>
        </p:nvPicPr>
        <p:blipFill rotWithShape="1">
          <a:blip r:embed="rId2"/>
          <a:srcRect t="3069" r="-3" b="14207"/>
          <a:stretch/>
        </p:blipFill>
        <p:spPr>
          <a:xfrm>
            <a:off x="20" y="12"/>
            <a:ext cx="4578252" cy="2608957"/>
          </a:xfrm>
          <a:prstGeom prst="rect">
            <a:avLst/>
          </a:prstGeom>
        </p:spPr>
      </p:pic>
      <p:pic>
        <p:nvPicPr>
          <p:cNvPr id="4" name="Картина 3">
            <a:extLst>
              <a:ext uri="{FF2B5EF4-FFF2-40B4-BE49-F238E27FC236}">
                <a16:creationId xmlns:a16="http://schemas.microsoft.com/office/drawing/2014/main" id="{4E5D3BAD-72AC-4505-A7CE-A47A454A5C2E}"/>
              </a:ext>
            </a:extLst>
          </p:cNvPr>
          <p:cNvPicPr>
            <a:picLocks noChangeAspect="1"/>
          </p:cNvPicPr>
          <p:nvPr/>
        </p:nvPicPr>
        <p:blipFill rotWithShape="1">
          <a:blip r:embed="rId3"/>
          <a:srcRect t="34913" r="-1" b="-1"/>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4A7A6288-3DE0-4BC7-85E7-FD8C990408C1}"/>
              </a:ext>
            </a:extLst>
          </p:cNvPr>
          <p:cNvSpPr>
            <a:spLocks noGrp="1"/>
          </p:cNvSpPr>
          <p:nvPr>
            <p:ph type="title"/>
          </p:nvPr>
        </p:nvSpPr>
        <p:spPr>
          <a:xfrm>
            <a:off x="584200" y="2755941"/>
            <a:ext cx="3412067" cy="863517"/>
          </a:xfrm>
        </p:spPr>
        <p:txBody>
          <a:bodyPr anchor="ctr">
            <a:normAutofit/>
          </a:bodyPr>
          <a:lstStyle/>
          <a:p>
            <a:r>
              <a:rPr lang="bg-BG" dirty="0">
                <a:solidFill>
                  <a:srgbClr val="FFFFFF"/>
                </a:solidFill>
              </a:rPr>
              <a:t>Диктатура</a:t>
            </a: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45747153-78D2-4CEF-A0A5-4754CF315D7D}"/>
              </a:ext>
            </a:extLst>
          </p:cNvPr>
          <p:cNvSpPr>
            <a:spLocks noGrp="1"/>
          </p:cNvSpPr>
          <p:nvPr>
            <p:ph idx="1"/>
          </p:nvPr>
        </p:nvSpPr>
        <p:spPr>
          <a:xfrm>
            <a:off x="173422" y="3429000"/>
            <a:ext cx="4130564" cy="3316357"/>
          </a:xfrm>
        </p:spPr>
        <p:txBody>
          <a:bodyPr>
            <a:normAutofit lnSpcReduction="10000"/>
          </a:bodyPr>
          <a:lstStyle/>
          <a:p>
            <a:pPr algn="just">
              <a:lnSpc>
                <a:spcPct val="100000"/>
              </a:lnSpc>
              <a:buClr>
                <a:srgbClr val="31B779"/>
              </a:buClr>
            </a:pPr>
            <a:r>
              <a:rPr lang="bg-BG" sz="1600" dirty="0">
                <a:solidFill>
                  <a:srgbClr val="FFFFFF"/>
                </a:solidFill>
              </a:rPr>
              <a:t>Форма на държавното управление, при която властва едно лице или малка група хора. Може да възникне чрез насилие и противозаконно завземане на </a:t>
            </a:r>
            <a:r>
              <a:rPr lang="bg-BG" sz="1600" dirty="0" err="1">
                <a:solidFill>
                  <a:srgbClr val="FFFFFF"/>
                </a:solidFill>
              </a:rPr>
              <a:t>влстта</a:t>
            </a:r>
            <a:r>
              <a:rPr lang="bg-BG" sz="1600" dirty="0">
                <a:solidFill>
                  <a:srgbClr val="FFFFFF"/>
                </a:solidFill>
              </a:rPr>
              <a:t>. Например при военен преврат. Диктатурата може да бъде установена и от законно избрана политическа сила. Това става чрез постепенно премахване на разделението на властите, ограничаване на независимостта на съдебната система и медиите, нарушаване на човешките права или чрез премахване и формализиране на демократични процедури като изборите.</a:t>
            </a:r>
          </a:p>
          <a:p>
            <a:pPr>
              <a:lnSpc>
                <a:spcPct val="100000"/>
              </a:lnSpc>
              <a:buClr>
                <a:srgbClr val="31B779"/>
              </a:buClr>
            </a:pPr>
            <a:endParaRPr lang="bg-BG" sz="1100" dirty="0">
              <a:solidFill>
                <a:srgbClr val="FFFFFF"/>
              </a:solidFill>
            </a:endParaRPr>
          </a:p>
        </p:txBody>
      </p:sp>
      <p:pic>
        <p:nvPicPr>
          <p:cNvPr id="6" name="Картина 5">
            <a:extLst>
              <a:ext uri="{FF2B5EF4-FFF2-40B4-BE49-F238E27FC236}">
                <a16:creationId xmlns:a16="http://schemas.microsoft.com/office/drawing/2014/main" id="{8F755ED3-8CFE-473C-88ED-46E8943FBC94}"/>
              </a:ext>
            </a:extLst>
          </p:cNvPr>
          <p:cNvPicPr>
            <a:picLocks noChangeAspect="1"/>
          </p:cNvPicPr>
          <p:nvPr/>
        </p:nvPicPr>
        <p:blipFill rotWithShape="1">
          <a:blip r:embed="rId4"/>
          <a:srcRect l="7234"/>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0469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Заглавие 1">
            <a:extLst>
              <a:ext uri="{FF2B5EF4-FFF2-40B4-BE49-F238E27FC236}">
                <a16:creationId xmlns:a16="http://schemas.microsoft.com/office/drawing/2014/main" id="{73074769-7940-4560-80F3-8384B69D62D8}"/>
              </a:ext>
            </a:extLst>
          </p:cNvPr>
          <p:cNvSpPr>
            <a:spLocks noGrp="1"/>
          </p:cNvSpPr>
          <p:nvPr>
            <p:ph type="title"/>
          </p:nvPr>
        </p:nvSpPr>
        <p:spPr>
          <a:xfrm>
            <a:off x="581192" y="702156"/>
            <a:ext cx="11029616" cy="1188720"/>
          </a:xfrm>
        </p:spPr>
        <p:txBody>
          <a:bodyPr>
            <a:normAutofit/>
          </a:bodyPr>
          <a:lstStyle/>
          <a:p>
            <a:r>
              <a:rPr lang="bg-BG" b="1">
                <a:solidFill>
                  <a:schemeClr val="tx1">
                    <a:lumMod val="85000"/>
                    <a:lumOff val="15000"/>
                  </a:schemeClr>
                </a:solidFill>
              </a:rPr>
              <a:t>Кой е източникът на властта?</a:t>
            </a:r>
            <a:br>
              <a:rPr lang="bg-BG">
                <a:solidFill>
                  <a:schemeClr val="tx1">
                    <a:lumMod val="85000"/>
                    <a:lumOff val="15000"/>
                  </a:schemeClr>
                </a:solidFill>
              </a:rPr>
            </a:br>
            <a:endParaRPr lang="bg-BG">
              <a:solidFill>
                <a:schemeClr val="tx1">
                  <a:lumMod val="85000"/>
                  <a:lumOff val="15000"/>
                </a:schemeClr>
              </a:solidFill>
            </a:endParaRP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Контейнер за съдържание 2">
            <a:extLst>
              <a:ext uri="{FF2B5EF4-FFF2-40B4-BE49-F238E27FC236}">
                <a16:creationId xmlns:a16="http://schemas.microsoft.com/office/drawing/2014/main" id="{38C3CE19-DF21-49CC-B13B-5F289AC3AE4E}"/>
              </a:ext>
            </a:extLst>
          </p:cNvPr>
          <p:cNvGraphicFramePr>
            <a:graphicFrameLocks noGrp="1"/>
          </p:cNvGraphicFramePr>
          <p:nvPr>
            <p:ph idx="1"/>
            <p:extLst>
              <p:ext uri="{D42A27DB-BD31-4B8C-83A1-F6EECF244321}">
                <p14:modId xmlns:p14="http://schemas.microsoft.com/office/powerpoint/2010/main" val="367809118"/>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688589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AB59A136-4185-451A-9B66-DA56DD1FFB78}"/>
              </a:ext>
            </a:extLst>
          </p:cNvPr>
          <p:cNvPicPr>
            <a:picLocks noChangeAspect="1"/>
          </p:cNvPicPr>
          <p:nvPr/>
        </p:nvPicPr>
        <p:blipFill rotWithShape="1">
          <a:blip r:embed="rId2"/>
          <a:srcRect t="2737" r="3" b="15727"/>
          <a:stretch/>
        </p:blipFill>
        <p:spPr>
          <a:xfrm>
            <a:off x="20" y="12"/>
            <a:ext cx="4578252" cy="2608957"/>
          </a:xfrm>
          <a:prstGeom prst="rect">
            <a:avLst/>
          </a:prstGeom>
        </p:spPr>
      </p:pic>
      <p:pic>
        <p:nvPicPr>
          <p:cNvPr id="5" name="Картина 4">
            <a:extLst>
              <a:ext uri="{FF2B5EF4-FFF2-40B4-BE49-F238E27FC236}">
                <a16:creationId xmlns:a16="http://schemas.microsoft.com/office/drawing/2014/main" id="{FFF4FB2E-48CE-40D8-9BF5-88E12A8BE630}"/>
              </a:ext>
            </a:extLst>
          </p:cNvPr>
          <p:cNvPicPr>
            <a:picLocks noChangeAspect="1"/>
          </p:cNvPicPr>
          <p:nvPr/>
        </p:nvPicPr>
        <p:blipFill rotWithShape="1">
          <a:blip r:embed="rId3"/>
          <a:srcRect t="31174" r="-1" b="18354"/>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C2CD393F-2530-45A7-939E-4026803540C2}"/>
              </a:ext>
            </a:extLst>
          </p:cNvPr>
          <p:cNvSpPr>
            <a:spLocks noGrp="1"/>
          </p:cNvSpPr>
          <p:nvPr>
            <p:ph type="title"/>
          </p:nvPr>
        </p:nvSpPr>
        <p:spPr>
          <a:xfrm>
            <a:off x="212036" y="2665145"/>
            <a:ext cx="3784232" cy="629323"/>
          </a:xfrm>
        </p:spPr>
        <p:txBody>
          <a:bodyPr anchor="ctr">
            <a:normAutofit fontScale="90000"/>
          </a:bodyPr>
          <a:lstStyle/>
          <a:p>
            <a:pPr>
              <a:lnSpc>
                <a:spcPct val="90000"/>
              </a:lnSpc>
            </a:pPr>
            <a:r>
              <a:rPr lang="bg-BG" b="1" dirty="0">
                <a:solidFill>
                  <a:srgbClr val="FFFFFF"/>
                </a:solidFill>
              </a:rPr>
              <a:t>Теокрация</a:t>
            </a:r>
            <a:br>
              <a:rPr lang="bg-BG" dirty="0">
                <a:solidFill>
                  <a:srgbClr val="FFFFFF"/>
                </a:solidFill>
              </a:rPr>
            </a:br>
            <a:endParaRPr lang="bg-BG" dirty="0">
              <a:solidFill>
                <a:srgbClr val="FFFFFF"/>
              </a:solidFill>
            </a:endParaRP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04A31FA6-648F-444F-B4B6-A38870C5191A}"/>
              </a:ext>
            </a:extLst>
          </p:cNvPr>
          <p:cNvSpPr>
            <a:spLocks noGrp="1"/>
          </p:cNvSpPr>
          <p:nvPr>
            <p:ph idx="1"/>
          </p:nvPr>
        </p:nvSpPr>
        <p:spPr>
          <a:xfrm>
            <a:off x="212035" y="3428999"/>
            <a:ext cx="4147930" cy="3170583"/>
          </a:xfrm>
        </p:spPr>
        <p:txBody>
          <a:bodyPr>
            <a:normAutofit/>
          </a:bodyPr>
          <a:lstStyle/>
          <a:p>
            <a:pPr algn="just">
              <a:lnSpc>
                <a:spcPct val="100000"/>
              </a:lnSpc>
              <a:buClr>
                <a:srgbClr val="31B779"/>
              </a:buClr>
            </a:pPr>
            <a:r>
              <a:rPr lang="bg-BG" sz="1600" b="1" dirty="0">
                <a:solidFill>
                  <a:srgbClr val="FFFFFF"/>
                </a:solidFill>
              </a:rPr>
              <a:t>Теокрация</a:t>
            </a:r>
            <a:r>
              <a:rPr lang="bg-BG" sz="1600" dirty="0">
                <a:solidFill>
                  <a:srgbClr val="FFFFFF"/>
                </a:solidFill>
              </a:rPr>
              <a:t> – Източникът на държавната власт е божествен авторитет, няма разлика между държавна власт и религия, законодателната власт принадлежи на Бога, държавата следи за спазването на религиозния закон, най-важна е съдебната власт, която тълкува закона, съвременни теократични държави са Ватикана, който се управлява от духовници, но има и конституция, както и някои ислямски държави като Иран.</a:t>
            </a:r>
          </a:p>
          <a:p>
            <a:pPr>
              <a:lnSpc>
                <a:spcPct val="100000"/>
              </a:lnSpc>
              <a:buClr>
                <a:srgbClr val="31B779"/>
              </a:buClr>
            </a:pPr>
            <a:endParaRPr lang="bg-BG" sz="1200" dirty="0">
              <a:solidFill>
                <a:srgbClr val="FFFFFF"/>
              </a:solidFill>
            </a:endParaRPr>
          </a:p>
        </p:txBody>
      </p:sp>
      <p:pic>
        <p:nvPicPr>
          <p:cNvPr id="6" name="Картина 5">
            <a:extLst>
              <a:ext uri="{FF2B5EF4-FFF2-40B4-BE49-F238E27FC236}">
                <a16:creationId xmlns:a16="http://schemas.microsoft.com/office/drawing/2014/main" id="{50DB879E-5F1B-4C4D-99A5-E313635554B5}"/>
              </a:ext>
            </a:extLst>
          </p:cNvPr>
          <p:cNvPicPr>
            <a:picLocks noChangeAspect="1"/>
          </p:cNvPicPr>
          <p:nvPr/>
        </p:nvPicPr>
        <p:blipFill rotWithShape="1">
          <a:blip r:embed="rId4"/>
          <a:srcRect t="14801" r="-1" b="-1"/>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33284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E0486BFC-A282-4B18-8DFB-5308D0B77478}"/>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Автокрация</a:t>
            </a:r>
          </a:p>
        </p:txBody>
      </p:sp>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8A93F348-9241-4AEB-BFF6-F9D1EEDEFE97}"/>
              </a:ext>
            </a:extLst>
          </p:cNvPr>
          <p:cNvPicPr>
            <a:picLocks noChangeAspect="1"/>
          </p:cNvPicPr>
          <p:nvPr/>
        </p:nvPicPr>
        <p:blipFill>
          <a:blip r:embed="rId2"/>
          <a:stretch>
            <a:fillRect/>
          </a:stretch>
        </p:blipFill>
        <p:spPr>
          <a:xfrm>
            <a:off x="4660736" y="780711"/>
            <a:ext cx="2842047" cy="2167476"/>
          </a:xfrm>
          <a:prstGeom prst="rect">
            <a:avLst/>
          </a:prstGeom>
        </p:spPr>
      </p:pic>
      <p:pic>
        <p:nvPicPr>
          <p:cNvPr id="5" name="Картина 4">
            <a:extLst>
              <a:ext uri="{FF2B5EF4-FFF2-40B4-BE49-F238E27FC236}">
                <a16:creationId xmlns:a16="http://schemas.microsoft.com/office/drawing/2014/main" id="{363A8075-056E-411A-882C-EF5C00CAFD5B}"/>
              </a:ext>
            </a:extLst>
          </p:cNvPr>
          <p:cNvPicPr>
            <a:picLocks noChangeAspect="1"/>
          </p:cNvPicPr>
          <p:nvPr/>
        </p:nvPicPr>
        <p:blipFill>
          <a:blip r:embed="rId3"/>
          <a:stretch>
            <a:fillRect/>
          </a:stretch>
        </p:blipFill>
        <p:spPr>
          <a:xfrm>
            <a:off x="8356541" y="798102"/>
            <a:ext cx="3065013" cy="2150084"/>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41236625-BCE2-4F5D-A586-7DCDA0123B04}"/>
              </a:ext>
            </a:extLst>
          </p:cNvPr>
          <p:cNvSpPr>
            <a:spLocks noGrp="1"/>
          </p:cNvSpPr>
          <p:nvPr>
            <p:ph idx="1"/>
          </p:nvPr>
        </p:nvSpPr>
        <p:spPr>
          <a:xfrm>
            <a:off x="4561870" y="3425295"/>
            <a:ext cx="6864154" cy="2800477"/>
          </a:xfrm>
        </p:spPr>
        <p:txBody>
          <a:bodyPr>
            <a:normAutofit/>
          </a:bodyPr>
          <a:lstStyle/>
          <a:p>
            <a:r>
              <a:rPr lang="bg-BG" b="1" dirty="0"/>
              <a:t>Автокрация</a:t>
            </a:r>
            <a:r>
              <a:rPr lang="bg-BG" dirty="0"/>
              <a:t> – Самовластие, управление на един човек или група хора, които сами завземат властта, без разрешение или одобрение от друга инстанция, божествена или човешка.</a:t>
            </a:r>
          </a:p>
          <a:p>
            <a:endParaRPr lang="bg-BG" dirty="0"/>
          </a:p>
        </p:txBody>
      </p:sp>
    </p:spTree>
    <p:extLst>
      <p:ext uri="{BB962C8B-B14F-4D97-AF65-F5344CB8AC3E}">
        <p14:creationId xmlns:p14="http://schemas.microsoft.com/office/powerpoint/2010/main" val="412099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6BD56390-2533-4FC1-9111-91F0E1248C05}"/>
              </a:ext>
            </a:extLst>
          </p:cNvPr>
          <p:cNvSpPr>
            <a:spLocks noGrp="1"/>
          </p:cNvSpPr>
          <p:nvPr>
            <p:ph type="title"/>
          </p:nvPr>
        </p:nvSpPr>
        <p:spPr>
          <a:xfrm>
            <a:off x="672280" y="944752"/>
            <a:ext cx="3259016" cy="1462692"/>
          </a:xfrm>
        </p:spPr>
        <p:txBody>
          <a:bodyPr>
            <a:normAutofit/>
          </a:bodyPr>
          <a:lstStyle/>
          <a:p>
            <a:r>
              <a:rPr lang="bg-BG">
                <a:solidFill>
                  <a:srgbClr val="FFFFFF"/>
                </a:solidFill>
              </a:rPr>
              <a:t>Демокрация</a:t>
            </a:r>
          </a:p>
        </p:txBody>
      </p:sp>
      <p:sp>
        <p:nvSpPr>
          <p:cNvPr id="13" name="Rectangle 1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DB045C40-145C-4D3D-B4FB-D152019A9B76}"/>
              </a:ext>
            </a:extLst>
          </p:cNvPr>
          <p:cNvSpPr>
            <a:spLocks noGrp="1"/>
          </p:cNvSpPr>
          <p:nvPr>
            <p:ph idx="1"/>
          </p:nvPr>
        </p:nvSpPr>
        <p:spPr>
          <a:xfrm>
            <a:off x="671513" y="2536031"/>
            <a:ext cx="3123783" cy="3671936"/>
          </a:xfrm>
        </p:spPr>
        <p:txBody>
          <a:bodyPr anchor="t">
            <a:normAutofit/>
          </a:bodyPr>
          <a:lstStyle/>
          <a:p>
            <a:r>
              <a:rPr lang="bg-BG" b="1">
                <a:solidFill>
                  <a:srgbClr val="FFFFFF"/>
                </a:solidFill>
              </a:rPr>
              <a:t>Демокрация</a:t>
            </a:r>
            <a:r>
              <a:rPr lang="bg-BG">
                <a:solidFill>
                  <a:srgbClr val="FFFFFF"/>
                </a:solidFill>
              </a:rPr>
              <a:t> – буквално власт на народа, държавната власт произтича от народа, гражданите се считат за свободни, равни пред закона и с равен достъп до властта. Демократичните държави могат да се развиват като социални или либерални. </a:t>
            </a:r>
          </a:p>
        </p:txBody>
      </p:sp>
      <p:pic>
        <p:nvPicPr>
          <p:cNvPr id="4" name="Картина 3">
            <a:extLst>
              <a:ext uri="{FF2B5EF4-FFF2-40B4-BE49-F238E27FC236}">
                <a16:creationId xmlns:a16="http://schemas.microsoft.com/office/drawing/2014/main" id="{B91FD531-A090-419A-8977-1A50AD662E5D}"/>
              </a:ext>
            </a:extLst>
          </p:cNvPr>
          <p:cNvPicPr>
            <a:picLocks noChangeAspect="1"/>
          </p:cNvPicPr>
          <p:nvPr/>
        </p:nvPicPr>
        <p:blipFill rotWithShape="1">
          <a:blip r:embed="rId2"/>
          <a:srcRect l="5965" r="1944" b="1"/>
          <a:stretch/>
        </p:blipFill>
        <p:spPr>
          <a:xfrm>
            <a:off x="4241830" y="601200"/>
            <a:ext cx="7503636" cy="5789365"/>
          </a:xfrm>
          <a:prstGeom prst="rect">
            <a:avLst/>
          </a:prstGeom>
        </p:spPr>
      </p:pic>
    </p:spTree>
    <p:extLst>
      <p:ext uri="{BB962C8B-B14F-4D97-AF65-F5344CB8AC3E}">
        <p14:creationId xmlns:p14="http://schemas.microsoft.com/office/powerpoint/2010/main" val="309092737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Заглавие 1">
            <a:extLst>
              <a:ext uri="{FF2B5EF4-FFF2-40B4-BE49-F238E27FC236}">
                <a16:creationId xmlns:a16="http://schemas.microsoft.com/office/drawing/2014/main" id="{D25A6EC1-CB28-48B4-87D5-355F21260F16}"/>
              </a:ext>
            </a:extLst>
          </p:cNvPr>
          <p:cNvSpPr>
            <a:spLocks noGrp="1"/>
          </p:cNvSpPr>
          <p:nvPr>
            <p:ph type="title"/>
          </p:nvPr>
        </p:nvSpPr>
        <p:spPr>
          <a:xfrm>
            <a:off x="581192" y="702156"/>
            <a:ext cx="11029616" cy="1188720"/>
          </a:xfrm>
        </p:spPr>
        <p:txBody>
          <a:bodyPr>
            <a:normAutofit/>
          </a:bodyPr>
          <a:lstStyle/>
          <a:p>
            <a:r>
              <a:rPr lang="bg-BG" dirty="0">
                <a:solidFill>
                  <a:schemeClr val="tx1">
                    <a:lumMod val="85000"/>
                    <a:lumOff val="15000"/>
                  </a:schemeClr>
                </a:solidFill>
              </a:rPr>
              <a:t>Демократичните държави могат да се развиват като социални или либерални. </a:t>
            </a:r>
          </a:p>
        </p:txBody>
      </p:sp>
      <p:sp>
        <p:nvSpPr>
          <p:cNvPr id="22" name="Rectangle 21">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Контейнер за съдържание 2">
            <a:extLst>
              <a:ext uri="{FF2B5EF4-FFF2-40B4-BE49-F238E27FC236}">
                <a16:creationId xmlns:a16="http://schemas.microsoft.com/office/drawing/2014/main" id="{A3D5CCB1-2F9B-4288-BDA2-66BFC2B21160}"/>
              </a:ext>
            </a:extLst>
          </p:cNvPr>
          <p:cNvGraphicFramePr>
            <a:graphicFrameLocks noGrp="1"/>
          </p:cNvGraphicFramePr>
          <p:nvPr>
            <p:ph idx="1"/>
            <p:extLst>
              <p:ext uri="{D42A27DB-BD31-4B8C-83A1-F6EECF244321}">
                <p14:modId xmlns:p14="http://schemas.microsoft.com/office/powerpoint/2010/main" val="302124593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46497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Заглавие 1">
            <a:extLst>
              <a:ext uri="{FF2B5EF4-FFF2-40B4-BE49-F238E27FC236}">
                <a16:creationId xmlns:a16="http://schemas.microsoft.com/office/drawing/2014/main" id="{3CD422F0-A265-4025-A37F-FA6BB0DA696D}"/>
              </a:ext>
            </a:extLst>
          </p:cNvPr>
          <p:cNvSpPr>
            <a:spLocks noGrp="1"/>
          </p:cNvSpPr>
          <p:nvPr>
            <p:ph type="title"/>
          </p:nvPr>
        </p:nvSpPr>
        <p:spPr>
          <a:xfrm>
            <a:off x="581192" y="702156"/>
            <a:ext cx="11029616" cy="1188720"/>
          </a:xfrm>
        </p:spPr>
        <p:txBody>
          <a:bodyPr>
            <a:normAutofit/>
          </a:bodyPr>
          <a:lstStyle/>
          <a:p>
            <a:r>
              <a:rPr lang="bg-BG">
                <a:solidFill>
                  <a:schemeClr val="tx1">
                    <a:lumMod val="85000"/>
                    <a:lumOff val="15000"/>
                  </a:schemeClr>
                </a:solidFill>
              </a:rPr>
              <a:t>Демокрацията може да се осъществи по два начина:</a:t>
            </a:r>
            <a:br>
              <a:rPr lang="bg-BG">
                <a:solidFill>
                  <a:schemeClr val="tx1">
                    <a:lumMod val="85000"/>
                    <a:lumOff val="15000"/>
                  </a:schemeClr>
                </a:solidFill>
              </a:rPr>
            </a:br>
            <a:endParaRPr lang="bg-BG">
              <a:solidFill>
                <a:schemeClr val="tx1">
                  <a:lumMod val="85000"/>
                  <a:lumOff val="15000"/>
                </a:schemeClr>
              </a:solidFill>
            </a:endParaRPr>
          </a:p>
        </p:txBody>
      </p:sp>
      <p:sp>
        <p:nvSpPr>
          <p:cNvPr id="20" name="Rectangle 19">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4" name="Контейнер за съдържание 2">
            <a:extLst>
              <a:ext uri="{FF2B5EF4-FFF2-40B4-BE49-F238E27FC236}">
                <a16:creationId xmlns:a16="http://schemas.microsoft.com/office/drawing/2014/main" id="{F64D23A7-F1A6-417E-8328-12A7F2C430C3}"/>
              </a:ext>
            </a:extLst>
          </p:cNvPr>
          <p:cNvGraphicFramePr>
            <a:graphicFrameLocks noGrp="1"/>
          </p:cNvGraphicFramePr>
          <p:nvPr>
            <p:ph idx="1"/>
            <p:extLst>
              <p:ext uri="{D42A27DB-BD31-4B8C-83A1-F6EECF244321}">
                <p14:modId xmlns:p14="http://schemas.microsoft.com/office/powerpoint/2010/main" val="342508714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89980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C02F7AF8-DDFE-4BD0-BE28-0AE5E5FF0829}"/>
              </a:ext>
            </a:extLst>
          </p:cNvPr>
          <p:cNvPicPr>
            <a:picLocks noChangeAspect="1"/>
          </p:cNvPicPr>
          <p:nvPr/>
        </p:nvPicPr>
        <p:blipFill rotWithShape="1">
          <a:blip r:embed="rId2"/>
          <a:srcRect t="7088" r="2" b="16835"/>
          <a:stretch/>
        </p:blipFill>
        <p:spPr>
          <a:xfrm>
            <a:off x="20" y="12"/>
            <a:ext cx="4578252" cy="2608957"/>
          </a:xfrm>
          <a:prstGeom prst="rect">
            <a:avLst/>
          </a:prstGeom>
        </p:spPr>
      </p:pic>
      <p:pic>
        <p:nvPicPr>
          <p:cNvPr id="6" name="Картина 5">
            <a:extLst>
              <a:ext uri="{FF2B5EF4-FFF2-40B4-BE49-F238E27FC236}">
                <a16:creationId xmlns:a16="http://schemas.microsoft.com/office/drawing/2014/main" id="{E49CFF9D-0CF3-45E4-BC43-D847DB84D84E}"/>
              </a:ext>
            </a:extLst>
          </p:cNvPr>
          <p:cNvPicPr>
            <a:picLocks noChangeAspect="1"/>
          </p:cNvPicPr>
          <p:nvPr/>
        </p:nvPicPr>
        <p:blipFill rotWithShape="1">
          <a:blip r:embed="rId3"/>
          <a:srcRect t="24617" b="30137"/>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3459B67D-2776-4B8F-84BD-AAE4DC1E8FDD}"/>
              </a:ext>
            </a:extLst>
          </p:cNvPr>
          <p:cNvSpPr>
            <a:spLocks noGrp="1"/>
          </p:cNvSpPr>
          <p:nvPr>
            <p:ph type="title"/>
          </p:nvPr>
        </p:nvSpPr>
        <p:spPr>
          <a:xfrm>
            <a:off x="584200" y="2755941"/>
            <a:ext cx="3412067" cy="581619"/>
          </a:xfrm>
        </p:spPr>
        <p:txBody>
          <a:bodyPr anchor="ctr">
            <a:normAutofit fontScale="90000"/>
          </a:bodyPr>
          <a:lstStyle/>
          <a:p>
            <a:pPr>
              <a:lnSpc>
                <a:spcPct val="90000"/>
              </a:lnSpc>
            </a:pPr>
            <a:r>
              <a:rPr lang="bg-BG" dirty="0">
                <a:solidFill>
                  <a:srgbClr val="FFFFFF"/>
                </a:solidFill>
              </a:rPr>
              <a:t>Правова държава</a:t>
            </a: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4724B61F-A4CE-4BAE-8EE0-DF0C3C9DA1EB}"/>
              </a:ext>
            </a:extLst>
          </p:cNvPr>
          <p:cNvSpPr>
            <a:spLocks noGrp="1"/>
          </p:cNvSpPr>
          <p:nvPr>
            <p:ph idx="1"/>
          </p:nvPr>
        </p:nvSpPr>
        <p:spPr>
          <a:xfrm>
            <a:off x="172278" y="3337560"/>
            <a:ext cx="4303771" cy="3223591"/>
          </a:xfrm>
        </p:spPr>
        <p:txBody>
          <a:bodyPr>
            <a:normAutofit fontScale="92500" lnSpcReduction="20000"/>
          </a:bodyPr>
          <a:lstStyle/>
          <a:p>
            <a:pPr algn="just">
              <a:lnSpc>
                <a:spcPct val="100000"/>
              </a:lnSpc>
              <a:buClr>
                <a:srgbClr val="31B779"/>
              </a:buClr>
            </a:pPr>
            <a:r>
              <a:rPr lang="bg-BG" b="1" dirty="0">
                <a:solidFill>
                  <a:srgbClr val="FFFFFF"/>
                </a:solidFill>
              </a:rPr>
              <a:t>Правова държава</a:t>
            </a:r>
            <a:r>
              <a:rPr lang="bg-BG" dirty="0">
                <a:solidFill>
                  <a:srgbClr val="FFFFFF"/>
                </a:solidFill>
              </a:rPr>
              <a:t> – държавно управление, което се основава на върховенството на закона. Правата и задълженията на гражданите са определени от закона. Държавата и нейните институции също са подчинени на закона. Има независим съд, който разрешава конфликтите между гражданите. Съдът може да защити гражданите от произволни действия или бездействия на държавните институции. Конституцията утвърждава принципа на разделение на властите. Гражданските права и свободи са защитени със силата на закона. Държавата се намесва в живота на хората, само там където е необходимо.</a:t>
            </a:r>
          </a:p>
          <a:p>
            <a:pPr>
              <a:lnSpc>
                <a:spcPct val="100000"/>
              </a:lnSpc>
              <a:buClr>
                <a:srgbClr val="31B779"/>
              </a:buClr>
            </a:pPr>
            <a:endParaRPr lang="bg-BG" sz="900" dirty="0">
              <a:solidFill>
                <a:srgbClr val="FFFFFF"/>
              </a:solidFill>
            </a:endParaRPr>
          </a:p>
        </p:txBody>
      </p:sp>
      <p:pic>
        <p:nvPicPr>
          <p:cNvPr id="4" name="Картина 3">
            <a:extLst>
              <a:ext uri="{FF2B5EF4-FFF2-40B4-BE49-F238E27FC236}">
                <a16:creationId xmlns:a16="http://schemas.microsoft.com/office/drawing/2014/main" id="{FA7DE9A9-5FFB-41DA-A1FA-FEA3D72B33DD}"/>
              </a:ext>
            </a:extLst>
          </p:cNvPr>
          <p:cNvPicPr>
            <a:picLocks noChangeAspect="1"/>
          </p:cNvPicPr>
          <p:nvPr/>
        </p:nvPicPr>
        <p:blipFill rotWithShape="1">
          <a:blip r:embed="rId4"/>
          <a:srcRect r="1" b="27526"/>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157857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EDAE29A5-B077-4B79-BFCC-6A29D5047DA0}"/>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Авторитарна държава</a:t>
            </a:r>
          </a:p>
        </p:txBody>
      </p:sp>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38A53176-A1E6-40AD-A975-0F5BABC0B222}"/>
              </a:ext>
            </a:extLst>
          </p:cNvPr>
          <p:cNvPicPr>
            <a:picLocks noChangeAspect="1"/>
          </p:cNvPicPr>
          <p:nvPr/>
        </p:nvPicPr>
        <p:blipFill>
          <a:blip r:embed="rId2"/>
          <a:stretch>
            <a:fillRect/>
          </a:stretch>
        </p:blipFill>
        <p:spPr>
          <a:xfrm>
            <a:off x="4728435" y="780711"/>
            <a:ext cx="2706649" cy="2167476"/>
          </a:xfrm>
          <a:prstGeom prst="rect">
            <a:avLst/>
          </a:prstGeom>
        </p:spPr>
      </p:pic>
      <p:pic>
        <p:nvPicPr>
          <p:cNvPr id="4" name="Картина 3">
            <a:extLst>
              <a:ext uri="{FF2B5EF4-FFF2-40B4-BE49-F238E27FC236}">
                <a16:creationId xmlns:a16="http://schemas.microsoft.com/office/drawing/2014/main" id="{24F28F8A-AE7C-439F-9D56-EC1BEB7CEC5F}"/>
              </a:ext>
            </a:extLst>
          </p:cNvPr>
          <p:cNvPicPr>
            <a:picLocks noChangeAspect="1"/>
          </p:cNvPicPr>
          <p:nvPr/>
        </p:nvPicPr>
        <p:blipFill>
          <a:blip r:embed="rId3"/>
          <a:stretch>
            <a:fillRect/>
          </a:stretch>
        </p:blipFill>
        <p:spPr>
          <a:xfrm>
            <a:off x="8188827" y="941670"/>
            <a:ext cx="3400442" cy="1862948"/>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F0F8DA7F-8449-42BC-97E1-A223B4B95AD8}"/>
              </a:ext>
            </a:extLst>
          </p:cNvPr>
          <p:cNvSpPr>
            <a:spLocks noGrp="1"/>
          </p:cNvSpPr>
          <p:nvPr>
            <p:ph idx="1"/>
          </p:nvPr>
        </p:nvSpPr>
        <p:spPr>
          <a:xfrm>
            <a:off x="4561870" y="3425295"/>
            <a:ext cx="6864154" cy="2800477"/>
          </a:xfrm>
        </p:spPr>
        <p:txBody>
          <a:bodyPr>
            <a:normAutofit/>
          </a:bodyPr>
          <a:lstStyle/>
          <a:p>
            <a:pPr>
              <a:lnSpc>
                <a:spcPct val="100000"/>
              </a:lnSpc>
            </a:pPr>
            <a:r>
              <a:rPr lang="bg-BG" dirty="0"/>
              <a:t>Правата и свободите на гражданите са ограничени значително. Тази форма на управление се отличава с концентрация и централизация на властта. Управляват група хора, които сами завземат властта и не носят отговорност пред гражданите. Изпълнителната власт доминира над съдебната и законодателната. Гражданинът, който не е заплаха за управляващите, може да води сравнително спокоен живот, макар и с ограничени права. Ограничаването на демократичните свободи се оправдава с необходимостта на някоя голяма идея, като например сигурност или териториална цялост.</a:t>
            </a:r>
            <a:endParaRPr lang="bg-BG"/>
          </a:p>
          <a:p>
            <a:pPr>
              <a:lnSpc>
                <a:spcPct val="100000"/>
              </a:lnSpc>
            </a:pPr>
            <a:endParaRPr lang="bg-BG"/>
          </a:p>
        </p:txBody>
      </p:sp>
    </p:spTree>
    <p:extLst>
      <p:ext uri="{BB962C8B-B14F-4D97-AF65-F5344CB8AC3E}">
        <p14:creationId xmlns:p14="http://schemas.microsoft.com/office/powerpoint/2010/main" val="357073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5">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3729B083-BBE3-4627-AAE1-5A763C4691D9}"/>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Въведение</a:t>
            </a:r>
          </a:p>
        </p:txBody>
      </p:sp>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3C3A2C2D-9F13-4B6E-9096-F4B912EF3AA5}"/>
              </a:ext>
            </a:extLst>
          </p:cNvPr>
          <p:cNvPicPr>
            <a:picLocks noChangeAspect="1"/>
          </p:cNvPicPr>
          <p:nvPr/>
        </p:nvPicPr>
        <p:blipFill>
          <a:blip r:embed="rId2"/>
          <a:stretch>
            <a:fillRect/>
          </a:stretch>
        </p:blipFill>
        <p:spPr>
          <a:xfrm>
            <a:off x="4536857" y="780711"/>
            <a:ext cx="3089806" cy="2167476"/>
          </a:xfrm>
          <a:prstGeom prst="rect">
            <a:avLst/>
          </a:prstGeom>
        </p:spPr>
      </p:pic>
      <p:pic>
        <p:nvPicPr>
          <p:cNvPr id="5" name="Картина 4">
            <a:extLst>
              <a:ext uri="{FF2B5EF4-FFF2-40B4-BE49-F238E27FC236}">
                <a16:creationId xmlns:a16="http://schemas.microsoft.com/office/drawing/2014/main" id="{F9C369A4-C7CD-4509-9437-B55DF0EE3B95}"/>
              </a:ext>
            </a:extLst>
          </p:cNvPr>
          <p:cNvPicPr>
            <a:picLocks noChangeAspect="1"/>
          </p:cNvPicPr>
          <p:nvPr/>
        </p:nvPicPr>
        <p:blipFill>
          <a:blip r:embed="rId3"/>
          <a:stretch>
            <a:fillRect/>
          </a:stretch>
        </p:blipFill>
        <p:spPr>
          <a:xfrm>
            <a:off x="8188827" y="908925"/>
            <a:ext cx="3400442" cy="1928438"/>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90F69541-12AC-447B-9861-F9E756B08962}"/>
              </a:ext>
            </a:extLst>
          </p:cNvPr>
          <p:cNvSpPr>
            <a:spLocks noGrp="1"/>
          </p:cNvSpPr>
          <p:nvPr>
            <p:ph idx="1"/>
          </p:nvPr>
        </p:nvSpPr>
        <p:spPr>
          <a:xfrm>
            <a:off x="4561870" y="3425295"/>
            <a:ext cx="6864154" cy="2800477"/>
          </a:xfrm>
        </p:spPr>
        <p:txBody>
          <a:bodyPr>
            <a:normAutofit/>
          </a:bodyPr>
          <a:lstStyle/>
          <a:p>
            <a:r>
              <a:rPr lang="bg-BG"/>
              <a:t>Човешките общности организират по различен начин работата на своите държави. една от важните разлики е тази между традиционните държави и така наречените модерни държави. В предмодерните държави властта е обвързана с личността на владетеля, управляващ държавата като своя собственост. Държавите е Европа преди Новото време са били изключително монархии, силно религиозни и с могъща християнска власт начело с Ватикана и Константинопол. </a:t>
            </a:r>
            <a:endParaRPr lang="bg-BG" dirty="0"/>
          </a:p>
        </p:txBody>
      </p:sp>
    </p:spTree>
    <p:extLst>
      <p:ext uri="{BB962C8B-B14F-4D97-AF65-F5344CB8AC3E}">
        <p14:creationId xmlns:p14="http://schemas.microsoft.com/office/powerpoint/2010/main" val="363653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6">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2B4C9004-5BD4-412F-AABF-B41B642D84B9}"/>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Тоталитарна държава</a:t>
            </a:r>
          </a:p>
        </p:txBody>
      </p:sp>
      <p:sp>
        <p:nvSpPr>
          <p:cNvPr id="3" name="Контейнер за съдържание 2">
            <a:extLst>
              <a:ext uri="{FF2B5EF4-FFF2-40B4-BE49-F238E27FC236}">
                <a16:creationId xmlns:a16="http://schemas.microsoft.com/office/drawing/2014/main" id="{F84250F7-D2A1-4677-B187-0DF4CE044C08}"/>
              </a:ext>
            </a:extLst>
          </p:cNvPr>
          <p:cNvSpPr>
            <a:spLocks noGrp="1"/>
          </p:cNvSpPr>
          <p:nvPr>
            <p:ph idx="1"/>
          </p:nvPr>
        </p:nvSpPr>
        <p:spPr>
          <a:xfrm>
            <a:off x="4241830" y="723899"/>
            <a:ext cx="7503637" cy="3520354"/>
          </a:xfrm>
        </p:spPr>
        <p:txBody>
          <a:bodyPr>
            <a:normAutofit fontScale="92500" lnSpcReduction="10000"/>
          </a:bodyPr>
          <a:lstStyle/>
          <a:p>
            <a:pPr algn="just">
              <a:lnSpc>
                <a:spcPct val="100000"/>
              </a:lnSpc>
            </a:pPr>
            <a:r>
              <a:rPr lang="bg-BG" dirty="0"/>
              <a:t> Противоположна на правовата. Крайна форма на авторитаризъм. Стреми се към пълен контрол над всички аспекти от живота на гражданите, включително на личния живот и вътрешната им свобода. Държавата упражнява произволно и безконтролно физическо и психическо насилие и не зачита правата и свободите на своите граждани. Оправдава действията си чрез господстваща идеология например фашизъм в Италия, националсоциализмът в Германия  характерни за тази идеология са национализмът, расизмът и антисемитизмът. Една от нейните последици е масовото унищожаване на евреи в лагерите на смъртта по време на ВСВ  или комунизмът в Съветския съюз. </a:t>
            </a:r>
          </a:p>
          <a:p>
            <a:pPr algn="just">
              <a:lnSpc>
                <a:spcPct val="100000"/>
              </a:lnSpc>
            </a:pPr>
            <a:r>
              <a:rPr lang="bg-BG" dirty="0"/>
              <a:t> Характеризира се със сливане на трите власти във силно централизирана власт и с отказ от принципа за върховенството на закона. Гражданите се държа в подчинение чрез страх и насилие или чрез манипулация от медиите. Някои  права, като свобода на словото са изрично забранени.</a:t>
            </a:r>
          </a:p>
          <a:p>
            <a:pPr marL="0" indent="0">
              <a:lnSpc>
                <a:spcPct val="100000"/>
              </a:lnSpc>
              <a:buNone/>
            </a:pPr>
            <a:r>
              <a:rPr lang="bg-BG" sz="1200" dirty="0"/>
              <a:t> </a:t>
            </a:r>
          </a:p>
          <a:p>
            <a:pPr>
              <a:lnSpc>
                <a:spcPct val="100000"/>
              </a:lnSpc>
            </a:pPr>
            <a:endParaRPr lang="bg-BG" sz="1200" dirty="0"/>
          </a:p>
        </p:txBody>
      </p:sp>
      <p:pic>
        <p:nvPicPr>
          <p:cNvPr id="4" name="Картина 3">
            <a:extLst>
              <a:ext uri="{FF2B5EF4-FFF2-40B4-BE49-F238E27FC236}">
                <a16:creationId xmlns:a16="http://schemas.microsoft.com/office/drawing/2014/main" id="{C3EA685B-DE81-4BF3-A33F-CD93223F42FC}"/>
              </a:ext>
            </a:extLst>
          </p:cNvPr>
          <p:cNvPicPr>
            <a:picLocks noChangeAspect="1"/>
          </p:cNvPicPr>
          <p:nvPr/>
        </p:nvPicPr>
        <p:blipFill>
          <a:blip r:embed="rId2"/>
          <a:stretch>
            <a:fillRect/>
          </a:stretch>
        </p:blipFill>
        <p:spPr>
          <a:xfrm>
            <a:off x="6192206" y="4240696"/>
            <a:ext cx="3922925" cy="2105730"/>
          </a:xfrm>
          <a:prstGeom prst="rect">
            <a:avLst/>
          </a:prstGeom>
        </p:spPr>
      </p:pic>
    </p:spTree>
    <p:extLst>
      <p:ext uri="{BB962C8B-B14F-4D97-AF65-F5344CB8AC3E}">
        <p14:creationId xmlns:p14="http://schemas.microsoft.com/office/powerpoint/2010/main" val="831483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лавие 1">
            <a:extLst>
              <a:ext uri="{FF2B5EF4-FFF2-40B4-BE49-F238E27FC236}">
                <a16:creationId xmlns:a16="http://schemas.microsoft.com/office/drawing/2014/main" id="{A7ABB8BF-333D-4BF3-A494-AE28ABD6A70A}"/>
              </a:ext>
            </a:extLst>
          </p:cNvPr>
          <p:cNvSpPr>
            <a:spLocks noGrp="1"/>
          </p:cNvSpPr>
          <p:nvPr>
            <p:ph type="title"/>
          </p:nvPr>
        </p:nvSpPr>
        <p:spPr>
          <a:xfrm>
            <a:off x="581192" y="1124999"/>
            <a:ext cx="4076149" cy="4608003"/>
          </a:xfrm>
        </p:spPr>
        <p:txBody>
          <a:bodyPr anchor="ctr">
            <a:normAutofit/>
          </a:bodyPr>
          <a:lstStyle/>
          <a:p>
            <a:r>
              <a:rPr lang="bg-BG" sz="4000">
                <a:solidFill>
                  <a:schemeClr val="accent1"/>
                </a:solidFill>
              </a:rPr>
              <a:t>Благодаря за вниманието!</a:t>
            </a:r>
          </a:p>
        </p:txBody>
      </p:sp>
      <p:sp>
        <p:nvSpPr>
          <p:cNvPr id="19" name="Rectangle 18">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6" name="Контейнер за съдържание 2">
            <a:extLst>
              <a:ext uri="{FF2B5EF4-FFF2-40B4-BE49-F238E27FC236}">
                <a16:creationId xmlns:a16="http://schemas.microsoft.com/office/drawing/2014/main" id="{6E04EA05-93EF-4773-9A17-CC461DBDB5B1}"/>
              </a:ext>
            </a:extLst>
          </p:cNvPr>
          <p:cNvSpPr>
            <a:spLocks noGrp="1"/>
          </p:cNvSpPr>
          <p:nvPr>
            <p:ph idx="1"/>
          </p:nvPr>
        </p:nvSpPr>
        <p:spPr>
          <a:xfrm>
            <a:off x="5117586" y="1124998"/>
            <a:ext cx="6143248" cy="4608003"/>
          </a:xfrm>
        </p:spPr>
        <p:txBody>
          <a:bodyPr>
            <a:normAutofit/>
          </a:bodyPr>
          <a:lstStyle/>
          <a:p>
            <a:pPr marL="0" indent="0">
              <a:buNone/>
            </a:pPr>
            <a:r>
              <a:rPr lang="bg-BG" sz="2000"/>
              <a:t>Оля Георгиева</a:t>
            </a:r>
          </a:p>
          <a:p>
            <a:pPr marL="0" indent="0">
              <a:buNone/>
            </a:pPr>
            <a:r>
              <a:rPr lang="bg-BG" sz="2000"/>
              <a:t>Професионална гимназия по туризъм град Самоков</a:t>
            </a:r>
          </a:p>
        </p:txBody>
      </p:sp>
    </p:spTree>
    <p:extLst>
      <p:ext uri="{BB962C8B-B14F-4D97-AF65-F5344CB8AC3E}">
        <p14:creationId xmlns:p14="http://schemas.microsoft.com/office/powerpoint/2010/main" val="29909256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5B7AA585-06C3-4102-A268-954F58AC71AC}"/>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Въведение</a:t>
            </a:r>
          </a:p>
        </p:txBody>
      </p:sp>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274CFEF7-CAB4-4359-B81A-00DFF4352716}"/>
              </a:ext>
            </a:extLst>
          </p:cNvPr>
          <p:cNvPicPr>
            <a:picLocks noChangeAspect="1"/>
          </p:cNvPicPr>
          <p:nvPr/>
        </p:nvPicPr>
        <p:blipFill>
          <a:blip r:embed="rId2"/>
          <a:stretch>
            <a:fillRect/>
          </a:stretch>
        </p:blipFill>
        <p:spPr>
          <a:xfrm>
            <a:off x="5255252" y="780711"/>
            <a:ext cx="1653016" cy="2167476"/>
          </a:xfrm>
          <a:prstGeom prst="rect">
            <a:avLst/>
          </a:prstGeom>
        </p:spPr>
      </p:pic>
      <p:pic>
        <p:nvPicPr>
          <p:cNvPr id="5" name="Картина 4">
            <a:extLst>
              <a:ext uri="{FF2B5EF4-FFF2-40B4-BE49-F238E27FC236}">
                <a16:creationId xmlns:a16="http://schemas.microsoft.com/office/drawing/2014/main" id="{FEE27F00-007C-4C76-AF21-F25A3F84A4EB}"/>
              </a:ext>
            </a:extLst>
          </p:cNvPr>
          <p:cNvPicPr>
            <a:picLocks noChangeAspect="1"/>
          </p:cNvPicPr>
          <p:nvPr/>
        </p:nvPicPr>
        <p:blipFill>
          <a:blip r:embed="rId3"/>
          <a:stretch>
            <a:fillRect/>
          </a:stretch>
        </p:blipFill>
        <p:spPr>
          <a:xfrm>
            <a:off x="8188827" y="921020"/>
            <a:ext cx="3400442" cy="1904247"/>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D84B6931-93AA-40F2-A462-E9333A558EB1}"/>
              </a:ext>
            </a:extLst>
          </p:cNvPr>
          <p:cNvSpPr>
            <a:spLocks noGrp="1"/>
          </p:cNvSpPr>
          <p:nvPr>
            <p:ph idx="1"/>
          </p:nvPr>
        </p:nvSpPr>
        <p:spPr>
          <a:xfrm>
            <a:off x="4561870" y="3425295"/>
            <a:ext cx="6864154" cy="2800477"/>
          </a:xfrm>
        </p:spPr>
        <p:txBody>
          <a:bodyPr>
            <a:normAutofit/>
          </a:bodyPr>
          <a:lstStyle/>
          <a:p>
            <a:r>
              <a:rPr lang="bg-BG" dirty="0"/>
              <a:t>Епохата на Възраждането е времето на събуждане. Изкуствата, науките, технологиите, търговията, философията се обновяват и стават водеща сила в един нов рационален свят, в който разумът урежда държавите и те следват естественото човешко право. Появяват се конституциите, законът не само тегне над индивида, но и му дава перспектива. Така възниква модерната държава. В модерната държава властта не е персонална. Тя съществува като съвкупност от безлични институции, организирани въз основа на определени ценности и принципи. </a:t>
            </a:r>
          </a:p>
          <a:p>
            <a:endParaRPr lang="bg-BG" dirty="0"/>
          </a:p>
        </p:txBody>
      </p:sp>
    </p:spTree>
    <p:extLst>
      <p:ext uri="{BB962C8B-B14F-4D97-AF65-F5344CB8AC3E}">
        <p14:creationId xmlns:p14="http://schemas.microsoft.com/office/powerpoint/2010/main" val="399141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13BE59C7-EBB8-4700-B3E4-C81866B7B7F7}"/>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Въведение</a:t>
            </a:r>
          </a:p>
        </p:txBody>
      </p:sp>
      <p:sp>
        <p:nvSpPr>
          <p:cNvPr id="32" name="Rectangle 31">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4F3E02F0-F2FA-4CA6-BEFB-CA2E2C678AFA}"/>
              </a:ext>
            </a:extLst>
          </p:cNvPr>
          <p:cNvPicPr>
            <a:picLocks noChangeAspect="1"/>
          </p:cNvPicPr>
          <p:nvPr/>
        </p:nvPicPr>
        <p:blipFill>
          <a:blip r:embed="rId2"/>
          <a:stretch>
            <a:fillRect/>
          </a:stretch>
        </p:blipFill>
        <p:spPr>
          <a:xfrm>
            <a:off x="4395945" y="780711"/>
            <a:ext cx="3371629" cy="2167476"/>
          </a:xfrm>
          <a:prstGeom prst="rect">
            <a:avLst/>
          </a:prstGeom>
        </p:spPr>
      </p:pic>
      <p:pic>
        <p:nvPicPr>
          <p:cNvPr id="5" name="Картина 4">
            <a:extLst>
              <a:ext uri="{FF2B5EF4-FFF2-40B4-BE49-F238E27FC236}">
                <a16:creationId xmlns:a16="http://schemas.microsoft.com/office/drawing/2014/main" id="{B1018B97-8E4F-48C6-A400-FED1C3E0A30A}"/>
              </a:ext>
            </a:extLst>
          </p:cNvPr>
          <p:cNvPicPr>
            <a:picLocks noChangeAspect="1"/>
          </p:cNvPicPr>
          <p:nvPr/>
        </p:nvPicPr>
        <p:blipFill>
          <a:blip r:embed="rId3"/>
          <a:stretch>
            <a:fillRect/>
          </a:stretch>
        </p:blipFill>
        <p:spPr>
          <a:xfrm>
            <a:off x="8188827" y="917836"/>
            <a:ext cx="3400442" cy="1910616"/>
          </a:xfrm>
          <a:prstGeom prst="rect">
            <a:avLst/>
          </a:prstGeom>
        </p:spPr>
      </p:pic>
      <p:sp>
        <p:nvSpPr>
          <p:cNvPr id="34" name="Rectangle 33">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6C7FB97D-CEE2-4792-9421-513BB934CA67}"/>
              </a:ext>
            </a:extLst>
          </p:cNvPr>
          <p:cNvSpPr>
            <a:spLocks noGrp="1"/>
          </p:cNvSpPr>
          <p:nvPr>
            <p:ph idx="1"/>
          </p:nvPr>
        </p:nvSpPr>
        <p:spPr>
          <a:xfrm>
            <a:off x="4561870" y="3425295"/>
            <a:ext cx="6864154" cy="2800477"/>
          </a:xfrm>
        </p:spPr>
        <p:txBody>
          <a:bodyPr>
            <a:normAutofit/>
          </a:bodyPr>
          <a:lstStyle/>
          <a:p>
            <a:r>
              <a:rPr lang="bg-BG" dirty="0"/>
              <a:t>И до днес много държави по света са традиционни и религиозни. В много страни официално светски религията определя начина на живота. </a:t>
            </a:r>
          </a:p>
          <a:p>
            <a:endParaRPr lang="bg-BG" dirty="0"/>
          </a:p>
        </p:txBody>
      </p:sp>
    </p:spTree>
    <p:extLst>
      <p:ext uri="{BB962C8B-B14F-4D97-AF65-F5344CB8AC3E}">
        <p14:creationId xmlns:p14="http://schemas.microsoft.com/office/powerpoint/2010/main" val="23109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3B5124B1-F62A-4D9C-B25F-59B4574768B9}"/>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Монархия</a:t>
            </a:r>
          </a:p>
        </p:txBody>
      </p:sp>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B7690104-BBF8-42CF-8A32-702DE4B05B7A}"/>
              </a:ext>
            </a:extLst>
          </p:cNvPr>
          <p:cNvPicPr>
            <a:picLocks noChangeAspect="1"/>
          </p:cNvPicPr>
          <p:nvPr/>
        </p:nvPicPr>
        <p:blipFill>
          <a:blip r:embed="rId2"/>
          <a:stretch>
            <a:fillRect/>
          </a:stretch>
        </p:blipFill>
        <p:spPr>
          <a:xfrm>
            <a:off x="4382798" y="879627"/>
            <a:ext cx="3397924" cy="1969644"/>
          </a:xfrm>
          <a:prstGeom prst="rect">
            <a:avLst/>
          </a:prstGeom>
        </p:spPr>
      </p:pic>
      <p:pic>
        <p:nvPicPr>
          <p:cNvPr id="5" name="Картина 4">
            <a:extLst>
              <a:ext uri="{FF2B5EF4-FFF2-40B4-BE49-F238E27FC236}">
                <a16:creationId xmlns:a16="http://schemas.microsoft.com/office/drawing/2014/main" id="{85D18E1D-FAF8-4161-ACFE-D5BA6BB23D58}"/>
              </a:ext>
            </a:extLst>
          </p:cNvPr>
          <p:cNvPicPr>
            <a:picLocks noChangeAspect="1"/>
          </p:cNvPicPr>
          <p:nvPr/>
        </p:nvPicPr>
        <p:blipFill>
          <a:blip r:embed="rId3"/>
          <a:stretch>
            <a:fillRect/>
          </a:stretch>
        </p:blipFill>
        <p:spPr>
          <a:xfrm>
            <a:off x="8188827" y="976264"/>
            <a:ext cx="3400442" cy="1793760"/>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F89A354A-60EF-437A-AF3F-AFD39D33E25A}"/>
              </a:ext>
            </a:extLst>
          </p:cNvPr>
          <p:cNvSpPr>
            <a:spLocks noGrp="1"/>
          </p:cNvSpPr>
          <p:nvPr>
            <p:ph idx="1"/>
          </p:nvPr>
        </p:nvSpPr>
        <p:spPr>
          <a:xfrm>
            <a:off x="4561870" y="3425295"/>
            <a:ext cx="6864154" cy="2800477"/>
          </a:xfrm>
        </p:spPr>
        <p:txBody>
          <a:bodyPr>
            <a:normAutofit/>
          </a:bodyPr>
          <a:lstStyle/>
          <a:p>
            <a:r>
              <a:rPr lang="bg-BG" dirty="0"/>
              <a:t>Форма на държавното управление, при която властта е съсредоточена в една личност. Властта се получава най-често по наследство и се упражнява до живот. Повечето съвременни монархии са парламентарни ( Дания, Великобритания ).</a:t>
            </a:r>
          </a:p>
          <a:p>
            <a:endParaRPr lang="bg-BG" dirty="0"/>
          </a:p>
        </p:txBody>
      </p:sp>
    </p:spTree>
    <p:extLst>
      <p:ext uri="{BB962C8B-B14F-4D97-AF65-F5344CB8AC3E}">
        <p14:creationId xmlns:p14="http://schemas.microsoft.com/office/powerpoint/2010/main" val="214169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89A4E147-4A01-4AA6-9828-0056C20143CE}"/>
              </a:ext>
            </a:extLst>
          </p:cNvPr>
          <p:cNvPicPr>
            <a:picLocks noChangeAspect="1"/>
          </p:cNvPicPr>
          <p:nvPr/>
        </p:nvPicPr>
        <p:blipFill rotWithShape="1">
          <a:blip r:embed="rId2"/>
          <a:srcRect t="3000" r="1" b="13217"/>
          <a:stretch/>
        </p:blipFill>
        <p:spPr>
          <a:xfrm>
            <a:off x="20" y="12"/>
            <a:ext cx="4578252" cy="2608957"/>
          </a:xfrm>
          <a:prstGeom prst="rect">
            <a:avLst/>
          </a:prstGeom>
        </p:spPr>
      </p:pic>
      <p:pic>
        <p:nvPicPr>
          <p:cNvPr id="4" name="Картина 3">
            <a:extLst>
              <a:ext uri="{FF2B5EF4-FFF2-40B4-BE49-F238E27FC236}">
                <a16:creationId xmlns:a16="http://schemas.microsoft.com/office/drawing/2014/main" id="{7F7FACC6-38A9-407F-9F91-74D81C22F032}"/>
              </a:ext>
            </a:extLst>
          </p:cNvPr>
          <p:cNvPicPr>
            <a:picLocks noChangeAspect="1"/>
          </p:cNvPicPr>
          <p:nvPr/>
        </p:nvPicPr>
        <p:blipFill rotWithShape="1">
          <a:blip r:embed="rId3"/>
          <a:srcRect t="33560" r="-1" b="15968"/>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403D4FF0-C48F-409C-89B6-44C85A9A4EC3}"/>
              </a:ext>
            </a:extLst>
          </p:cNvPr>
          <p:cNvSpPr>
            <a:spLocks noGrp="1"/>
          </p:cNvSpPr>
          <p:nvPr>
            <p:ph type="title"/>
          </p:nvPr>
        </p:nvSpPr>
        <p:spPr>
          <a:xfrm>
            <a:off x="584200" y="3066617"/>
            <a:ext cx="3412067" cy="552841"/>
          </a:xfrm>
        </p:spPr>
        <p:txBody>
          <a:bodyPr anchor="ctr">
            <a:normAutofit/>
          </a:bodyPr>
          <a:lstStyle/>
          <a:p>
            <a:r>
              <a:rPr lang="bg-BG" dirty="0">
                <a:solidFill>
                  <a:srgbClr val="FFFFFF"/>
                </a:solidFill>
              </a:rPr>
              <a:t>монархия</a:t>
            </a: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96394F18-338D-498E-8FF7-8C9ED39BEC4E}"/>
              </a:ext>
            </a:extLst>
          </p:cNvPr>
          <p:cNvSpPr>
            <a:spLocks noGrp="1"/>
          </p:cNvSpPr>
          <p:nvPr>
            <p:ph idx="1"/>
          </p:nvPr>
        </p:nvSpPr>
        <p:spPr>
          <a:xfrm>
            <a:off x="581193" y="3680892"/>
            <a:ext cx="3415074" cy="3037960"/>
          </a:xfrm>
        </p:spPr>
        <p:txBody>
          <a:bodyPr>
            <a:normAutofit fontScale="92500"/>
          </a:bodyPr>
          <a:lstStyle/>
          <a:p>
            <a:pPr lvl="0" algn="just">
              <a:lnSpc>
                <a:spcPct val="100000"/>
              </a:lnSpc>
              <a:buClr>
                <a:srgbClr val="31B779"/>
              </a:buClr>
            </a:pPr>
            <a:r>
              <a:rPr lang="bg-BG" sz="1600" b="1" dirty="0">
                <a:solidFill>
                  <a:srgbClr val="FFFFFF"/>
                </a:solidFill>
              </a:rPr>
              <a:t>Абсолютна монархия</a:t>
            </a:r>
            <a:r>
              <a:rPr lang="bg-BG" sz="1600" dirty="0">
                <a:solidFill>
                  <a:srgbClr val="FFFFFF"/>
                </a:solidFill>
              </a:rPr>
              <a:t> – Монархът има неограничена власт.</a:t>
            </a:r>
          </a:p>
          <a:p>
            <a:pPr lvl="0" algn="just">
              <a:lnSpc>
                <a:spcPct val="100000"/>
              </a:lnSpc>
              <a:buClr>
                <a:srgbClr val="31B779"/>
              </a:buClr>
            </a:pPr>
            <a:r>
              <a:rPr lang="bg-BG" sz="1600" b="1" dirty="0">
                <a:solidFill>
                  <a:srgbClr val="FFFFFF"/>
                </a:solidFill>
              </a:rPr>
              <a:t>Конституционна монархия</a:t>
            </a:r>
            <a:r>
              <a:rPr lang="bg-BG" sz="1600" dirty="0">
                <a:solidFill>
                  <a:srgbClr val="FFFFFF"/>
                </a:solidFill>
              </a:rPr>
              <a:t> – Властта на монарха е ограничена от конституцията.</a:t>
            </a:r>
          </a:p>
          <a:p>
            <a:pPr lvl="0" algn="just">
              <a:lnSpc>
                <a:spcPct val="100000"/>
              </a:lnSpc>
              <a:buClr>
                <a:srgbClr val="31B779"/>
              </a:buClr>
            </a:pPr>
            <a:r>
              <a:rPr lang="bg-BG" sz="1600" b="1" dirty="0">
                <a:solidFill>
                  <a:srgbClr val="FFFFFF"/>
                </a:solidFill>
              </a:rPr>
              <a:t>Парламентарна монархия</a:t>
            </a:r>
            <a:r>
              <a:rPr lang="bg-BG" sz="1600" dirty="0">
                <a:solidFill>
                  <a:srgbClr val="FFFFFF"/>
                </a:solidFill>
              </a:rPr>
              <a:t> – Демократична монархия, парламента има законодателната власт. Монархът има предимно представителни.</a:t>
            </a:r>
          </a:p>
          <a:p>
            <a:pPr>
              <a:lnSpc>
                <a:spcPct val="100000"/>
              </a:lnSpc>
              <a:buClr>
                <a:srgbClr val="31B779"/>
              </a:buClr>
            </a:pPr>
            <a:endParaRPr lang="bg-BG" sz="1300" dirty="0">
              <a:solidFill>
                <a:srgbClr val="FFFFFF"/>
              </a:solidFill>
            </a:endParaRPr>
          </a:p>
        </p:txBody>
      </p:sp>
      <p:pic>
        <p:nvPicPr>
          <p:cNvPr id="6" name="Картина 5">
            <a:extLst>
              <a:ext uri="{FF2B5EF4-FFF2-40B4-BE49-F238E27FC236}">
                <a16:creationId xmlns:a16="http://schemas.microsoft.com/office/drawing/2014/main" id="{8ECCBE7B-9F7C-4C93-B091-52EBA3C9EAD8}"/>
              </a:ext>
            </a:extLst>
          </p:cNvPr>
          <p:cNvPicPr>
            <a:picLocks noChangeAspect="1"/>
          </p:cNvPicPr>
          <p:nvPr/>
        </p:nvPicPr>
        <p:blipFill rotWithShape="1">
          <a:blip r:embed="rId4"/>
          <a:srcRect t="9732" b="1583"/>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528742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2F1FE182-4C60-4C82-B308-95A5C15D0878}"/>
              </a:ext>
            </a:extLst>
          </p:cNvPr>
          <p:cNvSpPr>
            <a:spLocks noGrp="1"/>
          </p:cNvSpPr>
          <p:nvPr>
            <p:ph type="title"/>
          </p:nvPr>
        </p:nvSpPr>
        <p:spPr>
          <a:xfrm>
            <a:off x="803189" y="1209184"/>
            <a:ext cx="3089189" cy="4734416"/>
          </a:xfrm>
        </p:spPr>
        <p:txBody>
          <a:bodyPr anchor="ctr">
            <a:normAutofit/>
          </a:bodyPr>
          <a:lstStyle/>
          <a:p>
            <a:r>
              <a:rPr lang="bg-BG">
                <a:solidFill>
                  <a:srgbClr val="FFFFFF"/>
                </a:solidFill>
              </a:rPr>
              <a:t>Република</a:t>
            </a:r>
          </a:p>
        </p:txBody>
      </p:sp>
      <p:sp>
        <p:nvSpPr>
          <p:cNvPr id="20" name="Rectangle 19">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1608F08D-8518-4535-99AA-E947A537A6D7}"/>
              </a:ext>
            </a:extLst>
          </p:cNvPr>
          <p:cNvPicPr>
            <a:picLocks noChangeAspect="1"/>
          </p:cNvPicPr>
          <p:nvPr/>
        </p:nvPicPr>
        <p:blipFill>
          <a:blip r:embed="rId2"/>
          <a:stretch>
            <a:fillRect/>
          </a:stretch>
        </p:blipFill>
        <p:spPr>
          <a:xfrm>
            <a:off x="4998022" y="780711"/>
            <a:ext cx="2167476" cy="2167476"/>
          </a:xfrm>
          <a:prstGeom prst="rect">
            <a:avLst/>
          </a:prstGeom>
        </p:spPr>
      </p:pic>
      <p:pic>
        <p:nvPicPr>
          <p:cNvPr id="4" name="Картина 3">
            <a:extLst>
              <a:ext uri="{FF2B5EF4-FFF2-40B4-BE49-F238E27FC236}">
                <a16:creationId xmlns:a16="http://schemas.microsoft.com/office/drawing/2014/main" id="{250F1C9D-060E-415D-98CE-E66621B1E894}"/>
              </a:ext>
            </a:extLst>
          </p:cNvPr>
          <p:cNvPicPr>
            <a:picLocks noChangeAspect="1"/>
          </p:cNvPicPr>
          <p:nvPr/>
        </p:nvPicPr>
        <p:blipFill>
          <a:blip r:embed="rId3"/>
          <a:stretch>
            <a:fillRect/>
          </a:stretch>
        </p:blipFill>
        <p:spPr>
          <a:xfrm>
            <a:off x="8273548" y="798102"/>
            <a:ext cx="3231000" cy="2150084"/>
          </a:xfrm>
          <a:prstGeom prst="rect">
            <a:avLst/>
          </a:prstGeom>
        </p:spPr>
      </p:pic>
      <p:sp>
        <p:nvSpPr>
          <p:cNvPr id="22" name="Rectangle 21">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Контейнер за съдържание 2">
            <a:extLst>
              <a:ext uri="{FF2B5EF4-FFF2-40B4-BE49-F238E27FC236}">
                <a16:creationId xmlns:a16="http://schemas.microsoft.com/office/drawing/2014/main" id="{02E27A6A-12FB-4D61-B529-98F3866E8E2E}"/>
              </a:ext>
            </a:extLst>
          </p:cNvPr>
          <p:cNvSpPr>
            <a:spLocks noGrp="1"/>
          </p:cNvSpPr>
          <p:nvPr>
            <p:ph idx="1"/>
          </p:nvPr>
        </p:nvSpPr>
        <p:spPr>
          <a:xfrm>
            <a:off x="4561870" y="3425295"/>
            <a:ext cx="6864154" cy="2800477"/>
          </a:xfrm>
        </p:spPr>
        <p:txBody>
          <a:bodyPr>
            <a:normAutofit/>
          </a:bodyPr>
          <a:lstStyle/>
          <a:p>
            <a:r>
              <a:rPr lang="bg-BG" dirty="0"/>
              <a:t>Форма на държавното управление, при която властта се упражнява от представители избрани от народа. Често се мисли като противоположност на монархията. Републиката съществува като парламентарна и президентска.</a:t>
            </a:r>
          </a:p>
          <a:p>
            <a:endParaRPr lang="bg-BG" dirty="0"/>
          </a:p>
        </p:txBody>
      </p:sp>
    </p:spTree>
    <p:extLst>
      <p:ext uri="{BB962C8B-B14F-4D97-AF65-F5344CB8AC3E}">
        <p14:creationId xmlns:p14="http://schemas.microsoft.com/office/powerpoint/2010/main" val="224583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Картина 4">
            <a:extLst>
              <a:ext uri="{FF2B5EF4-FFF2-40B4-BE49-F238E27FC236}">
                <a16:creationId xmlns:a16="http://schemas.microsoft.com/office/drawing/2014/main" id="{8343381E-36CE-4D1E-98E9-3FD4933592FD}"/>
              </a:ext>
            </a:extLst>
          </p:cNvPr>
          <p:cNvPicPr>
            <a:picLocks noChangeAspect="1"/>
          </p:cNvPicPr>
          <p:nvPr/>
        </p:nvPicPr>
        <p:blipFill rotWithShape="1">
          <a:blip r:embed="rId2"/>
          <a:srcRect t="12160" r="3" b="3"/>
          <a:stretch/>
        </p:blipFill>
        <p:spPr>
          <a:xfrm>
            <a:off x="20" y="12"/>
            <a:ext cx="4578252" cy="2608957"/>
          </a:xfrm>
          <a:prstGeom prst="rect">
            <a:avLst/>
          </a:prstGeom>
        </p:spPr>
      </p:pic>
      <p:pic>
        <p:nvPicPr>
          <p:cNvPr id="4" name="Картина 3">
            <a:extLst>
              <a:ext uri="{FF2B5EF4-FFF2-40B4-BE49-F238E27FC236}">
                <a16:creationId xmlns:a16="http://schemas.microsoft.com/office/drawing/2014/main" id="{8B0E9476-C082-4B10-95E0-B8E00AF0886D}"/>
              </a:ext>
            </a:extLst>
          </p:cNvPr>
          <p:cNvPicPr>
            <a:picLocks noChangeAspect="1"/>
          </p:cNvPicPr>
          <p:nvPr/>
        </p:nvPicPr>
        <p:blipFill rotWithShape="1">
          <a:blip r:embed="rId3"/>
          <a:srcRect t="3541" r="-2" b="6484"/>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461979FB-89B4-4F95-B076-28EDC9D94873}"/>
              </a:ext>
            </a:extLst>
          </p:cNvPr>
          <p:cNvSpPr>
            <a:spLocks noGrp="1"/>
          </p:cNvSpPr>
          <p:nvPr>
            <p:ph type="title"/>
          </p:nvPr>
        </p:nvSpPr>
        <p:spPr>
          <a:xfrm>
            <a:off x="584200" y="2755943"/>
            <a:ext cx="3412067" cy="969244"/>
          </a:xfrm>
        </p:spPr>
        <p:txBody>
          <a:bodyPr anchor="ctr">
            <a:normAutofit/>
          </a:bodyPr>
          <a:lstStyle/>
          <a:p>
            <a:pPr>
              <a:lnSpc>
                <a:spcPct val="90000"/>
              </a:lnSpc>
            </a:pPr>
            <a:r>
              <a:rPr lang="bg-BG" b="1" dirty="0">
                <a:solidFill>
                  <a:srgbClr val="FFFFFF"/>
                </a:solidFill>
              </a:rPr>
              <a:t>Парламентарна република</a:t>
            </a:r>
            <a:r>
              <a:rPr lang="bg-BG" dirty="0">
                <a:solidFill>
                  <a:srgbClr val="FFFFFF"/>
                </a:solidFill>
              </a:rPr>
              <a:t> </a:t>
            </a: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56E9CF12-A0A7-47D6-8740-DB2515A9EC00}"/>
              </a:ext>
            </a:extLst>
          </p:cNvPr>
          <p:cNvSpPr>
            <a:spLocks noGrp="1"/>
          </p:cNvSpPr>
          <p:nvPr>
            <p:ph idx="1"/>
          </p:nvPr>
        </p:nvSpPr>
        <p:spPr>
          <a:xfrm>
            <a:off x="-6717" y="3604592"/>
            <a:ext cx="4382182" cy="3252936"/>
          </a:xfrm>
        </p:spPr>
        <p:txBody>
          <a:bodyPr>
            <a:normAutofit/>
          </a:bodyPr>
          <a:lstStyle/>
          <a:p>
            <a:pPr algn="just">
              <a:lnSpc>
                <a:spcPct val="100000"/>
              </a:lnSpc>
              <a:buClr>
                <a:srgbClr val="31B779"/>
              </a:buClr>
            </a:pPr>
            <a:r>
              <a:rPr lang="bg-BG" sz="1600" dirty="0">
                <a:solidFill>
                  <a:srgbClr val="FFFFFF"/>
                </a:solidFill>
              </a:rPr>
              <a:t>Водеща роля на парламента, който избира правителството и може да го отстрани чрез вот на недоверие, политическа отговорност пред парламента, предимно представителни или ограничени управленски функции на президента, формално участие на президента при формирането на правителство, Президентът има право да разпусне предсрочно парламента при определени условия според конституцията. ( България, Гърция, Швейцария, Австрия ). </a:t>
            </a:r>
          </a:p>
          <a:p>
            <a:pPr>
              <a:lnSpc>
                <a:spcPct val="100000"/>
              </a:lnSpc>
              <a:buClr>
                <a:srgbClr val="31B779"/>
              </a:buClr>
            </a:pPr>
            <a:endParaRPr lang="bg-BG" sz="1100" dirty="0">
              <a:solidFill>
                <a:srgbClr val="FFFFFF"/>
              </a:solidFill>
            </a:endParaRPr>
          </a:p>
        </p:txBody>
      </p:sp>
      <p:pic>
        <p:nvPicPr>
          <p:cNvPr id="6" name="Картина 5">
            <a:extLst>
              <a:ext uri="{FF2B5EF4-FFF2-40B4-BE49-F238E27FC236}">
                <a16:creationId xmlns:a16="http://schemas.microsoft.com/office/drawing/2014/main" id="{8D744324-D7C9-473F-8F5C-96C4D0C21215}"/>
              </a:ext>
            </a:extLst>
          </p:cNvPr>
          <p:cNvPicPr>
            <a:picLocks noChangeAspect="1"/>
          </p:cNvPicPr>
          <p:nvPr/>
        </p:nvPicPr>
        <p:blipFill rotWithShape="1">
          <a:blip r:embed="rId4"/>
          <a:srcRect t="16940" r="1" b="1"/>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826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6151B4-BF0C-4090-9C11-F44C695E0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460"/>
            <a:ext cx="12192139"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Картина 3">
            <a:extLst>
              <a:ext uri="{FF2B5EF4-FFF2-40B4-BE49-F238E27FC236}">
                <a16:creationId xmlns:a16="http://schemas.microsoft.com/office/drawing/2014/main" id="{05DEC7F3-283E-4C45-ABBC-8C997AC4FE48}"/>
              </a:ext>
            </a:extLst>
          </p:cNvPr>
          <p:cNvPicPr>
            <a:picLocks noChangeAspect="1"/>
          </p:cNvPicPr>
          <p:nvPr/>
        </p:nvPicPr>
        <p:blipFill rotWithShape="1">
          <a:blip r:embed="rId2"/>
          <a:srcRect r="1405" b="3"/>
          <a:stretch/>
        </p:blipFill>
        <p:spPr>
          <a:xfrm>
            <a:off x="20" y="12"/>
            <a:ext cx="4578252" cy="2608957"/>
          </a:xfrm>
          <a:prstGeom prst="rect">
            <a:avLst/>
          </a:prstGeom>
        </p:spPr>
      </p:pic>
      <p:pic>
        <p:nvPicPr>
          <p:cNvPr id="5" name="Картина 4">
            <a:extLst>
              <a:ext uri="{FF2B5EF4-FFF2-40B4-BE49-F238E27FC236}">
                <a16:creationId xmlns:a16="http://schemas.microsoft.com/office/drawing/2014/main" id="{4FB1FF38-AFAB-4D70-8C94-FFCDBD6DC4A7}"/>
              </a:ext>
            </a:extLst>
          </p:cNvPr>
          <p:cNvPicPr>
            <a:picLocks noChangeAspect="1"/>
          </p:cNvPicPr>
          <p:nvPr/>
        </p:nvPicPr>
        <p:blipFill rotWithShape="1">
          <a:blip r:embed="rId3"/>
          <a:srcRect t="6321" r="2" b="33704"/>
          <a:stretch/>
        </p:blipFill>
        <p:spPr>
          <a:xfrm>
            <a:off x="4576634" y="10"/>
            <a:ext cx="7615366" cy="2557748"/>
          </a:xfrm>
          <a:prstGeom prst="rect">
            <a:avLst/>
          </a:prstGeom>
        </p:spPr>
      </p:pic>
      <p:sp>
        <p:nvSpPr>
          <p:cNvPr id="13" name="Rectangle 12">
            <a:extLst>
              <a:ext uri="{FF2B5EF4-FFF2-40B4-BE49-F238E27FC236}">
                <a16:creationId xmlns:a16="http://schemas.microsoft.com/office/drawing/2014/main" id="{54B2A828-059F-4139-8976-1EC84C3B8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22054"/>
            <a:ext cx="4576634" cy="4235946"/>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Заглавие 1">
            <a:extLst>
              <a:ext uri="{FF2B5EF4-FFF2-40B4-BE49-F238E27FC236}">
                <a16:creationId xmlns:a16="http://schemas.microsoft.com/office/drawing/2014/main" id="{FF5FADA5-D3D3-44F4-9432-0781A6D681DF}"/>
              </a:ext>
            </a:extLst>
          </p:cNvPr>
          <p:cNvSpPr>
            <a:spLocks noGrp="1"/>
          </p:cNvSpPr>
          <p:nvPr>
            <p:ph type="title"/>
          </p:nvPr>
        </p:nvSpPr>
        <p:spPr>
          <a:xfrm>
            <a:off x="584200" y="2755941"/>
            <a:ext cx="3412067" cy="863517"/>
          </a:xfrm>
        </p:spPr>
        <p:txBody>
          <a:bodyPr anchor="ctr">
            <a:normAutofit/>
          </a:bodyPr>
          <a:lstStyle/>
          <a:p>
            <a:pPr>
              <a:lnSpc>
                <a:spcPct val="90000"/>
              </a:lnSpc>
            </a:pPr>
            <a:r>
              <a:rPr lang="bg-BG" dirty="0">
                <a:solidFill>
                  <a:srgbClr val="FFFFFF"/>
                </a:solidFill>
              </a:rPr>
              <a:t>Президентска република</a:t>
            </a:r>
          </a:p>
        </p:txBody>
      </p:sp>
      <p:sp>
        <p:nvSpPr>
          <p:cNvPr id="15" name="Rectangle 14">
            <a:extLst>
              <a:ext uri="{FF2B5EF4-FFF2-40B4-BE49-F238E27FC236}">
                <a16:creationId xmlns:a16="http://schemas.microsoft.com/office/drawing/2014/main" id="{8FBDBC94-F6D2-42A5-9AA2-51F848C9B6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 name="Контейнер за съдържание 2">
            <a:extLst>
              <a:ext uri="{FF2B5EF4-FFF2-40B4-BE49-F238E27FC236}">
                <a16:creationId xmlns:a16="http://schemas.microsoft.com/office/drawing/2014/main" id="{7C6A6D48-3BBE-48E3-B304-6B03E14ADF43}"/>
              </a:ext>
            </a:extLst>
          </p:cNvPr>
          <p:cNvSpPr>
            <a:spLocks noGrp="1"/>
          </p:cNvSpPr>
          <p:nvPr>
            <p:ph idx="1"/>
          </p:nvPr>
        </p:nvSpPr>
        <p:spPr>
          <a:xfrm>
            <a:off x="236484" y="3632543"/>
            <a:ext cx="4239566" cy="3004740"/>
          </a:xfrm>
        </p:spPr>
        <p:txBody>
          <a:bodyPr>
            <a:normAutofit/>
          </a:bodyPr>
          <a:lstStyle/>
          <a:p>
            <a:pPr algn="just">
              <a:lnSpc>
                <a:spcPct val="100000"/>
              </a:lnSpc>
              <a:buClr>
                <a:srgbClr val="31B779"/>
              </a:buClr>
            </a:pPr>
            <a:r>
              <a:rPr lang="bg-BG" sz="1800" dirty="0">
                <a:solidFill>
                  <a:srgbClr val="FFFFFF"/>
                </a:solidFill>
              </a:rPr>
              <a:t>Широки правомощия на президента, съсредоточава изпълнителната власт, изпълнява функции едновременно на държавен глава и на министър – председател, сформира правителство, което се отчита само пред него, а не пред парламента ( САЩ, Бразилия, Русия, Турция). </a:t>
            </a:r>
          </a:p>
          <a:p>
            <a:pPr>
              <a:lnSpc>
                <a:spcPct val="100000"/>
              </a:lnSpc>
              <a:buClr>
                <a:srgbClr val="31B779"/>
              </a:buClr>
            </a:pPr>
            <a:endParaRPr lang="bg-BG" sz="1400" dirty="0">
              <a:solidFill>
                <a:srgbClr val="FFFFFF"/>
              </a:solidFill>
            </a:endParaRPr>
          </a:p>
        </p:txBody>
      </p:sp>
      <p:pic>
        <p:nvPicPr>
          <p:cNvPr id="6" name="Картина 5">
            <a:extLst>
              <a:ext uri="{FF2B5EF4-FFF2-40B4-BE49-F238E27FC236}">
                <a16:creationId xmlns:a16="http://schemas.microsoft.com/office/drawing/2014/main" id="{7277CA7E-B587-4B4D-A33C-3C46536DC828}"/>
              </a:ext>
            </a:extLst>
          </p:cNvPr>
          <p:cNvPicPr>
            <a:picLocks noChangeAspect="1"/>
          </p:cNvPicPr>
          <p:nvPr/>
        </p:nvPicPr>
        <p:blipFill rotWithShape="1">
          <a:blip r:embed="rId4"/>
          <a:srcRect l="13979"/>
          <a:stretch/>
        </p:blipFill>
        <p:spPr>
          <a:xfrm>
            <a:off x="4583351" y="2652048"/>
            <a:ext cx="7608649" cy="4205480"/>
          </a:xfrm>
          <a:prstGeom prst="rect">
            <a:avLst/>
          </a:prstGeom>
        </p:spPr>
      </p:pic>
      <p:sp>
        <p:nvSpPr>
          <p:cNvPr id="17" name="Rectangle 16">
            <a:extLst>
              <a:ext uri="{FF2B5EF4-FFF2-40B4-BE49-F238E27FC236}">
                <a16:creationId xmlns:a16="http://schemas.microsoft.com/office/drawing/2014/main" id="{F7A6A388-3D02-439B-8C27-E25E6A032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6" y="-460"/>
            <a:ext cx="100584"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63669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3C3922"/>
      </a:dk2>
      <a:lt2>
        <a:srgbClr val="E8E2E5"/>
      </a:lt2>
      <a:accent1>
        <a:srgbClr val="31B779"/>
      </a:accent1>
      <a:accent2>
        <a:srgbClr val="26BA37"/>
      </a:accent2>
      <a:accent3>
        <a:srgbClr val="59B631"/>
      </a:accent3>
      <a:accent4>
        <a:srgbClr val="86AD23"/>
      </a:accent4>
      <a:accent5>
        <a:srgbClr val="B3A230"/>
      </a:accent5>
      <a:accent6>
        <a:srgbClr val="C46E28"/>
      </a:accent6>
      <a:hlink>
        <a:srgbClr val="83862C"/>
      </a:hlink>
      <a:folHlink>
        <a:srgbClr val="82828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Широк екран</PresentationFormat>
  <Paragraphs>53</Paragraphs>
  <Slides>21</Slides>
  <Notes>0</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21</vt:i4>
      </vt:variant>
    </vt:vector>
  </HeadingPairs>
  <TitlesOfParts>
    <vt:vector size="27" baseType="lpstr">
      <vt:lpstr>Corbel</vt:lpstr>
      <vt:lpstr>Franklin Gothic Book</vt:lpstr>
      <vt:lpstr>Franklin Gothic Demi</vt:lpstr>
      <vt:lpstr>Gill Sans MT</vt:lpstr>
      <vt:lpstr>Wingdings 2</vt:lpstr>
      <vt:lpstr>DividendVTI</vt:lpstr>
      <vt:lpstr>Форми на държавното управление </vt:lpstr>
      <vt:lpstr>Въведение</vt:lpstr>
      <vt:lpstr>Въведение</vt:lpstr>
      <vt:lpstr>Въведение</vt:lpstr>
      <vt:lpstr>Монархия</vt:lpstr>
      <vt:lpstr>монархия</vt:lpstr>
      <vt:lpstr>Република</vt:lpstr>
      <vt:lpstr>Парламентарна република </vt:lpstr>
      <vt:lpstr>Президентска република</vt:lpstr>
      <vt:lpstr>Федерални републики </vt:lpstr>
      <vt:lpstr>Диктатура</vt:lpstr>
      <vt:lpstr>Кой е източникът на властта? </vt:lpstr>
      <vt:lpstr>Теокрация </vt:lpstr>
      <vt:lpstr>Автокрация</vt:lpstr>
      <vt:lpstr>Демокрация</vt:lpstr>
      <vt:lpstr>Демократичните държави могат да се развиват като социални или либерални. </vt:lpstr>
      <vt:lpstr>Демокрацията може да се осъществи по два начина: </vt:lpstr>
      <vt:lpstr>Правова държава</vt:lpstr>
      <vt:lpstr>Авторитарна държава</vt:lpstr>
      <vt:lpstr>Тоталитарна държава</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 на държавното управление </dc:title>
  <dc:creator>Sentinel</dc:creator>
  <cp:lastModifiedBy>Sentinel</cp:lastModifiedBy>
  <cp:revision>1</cp:revision>
  <dcterms:created xsi:type="dcterms:W3CDTF">2020-05-28T08:45:05Z</dcterms:created>
  <dcterms:modified xsi:type="dcterms:W3CDTF">2020-05-28T08:45:34Z</dcterms:modified>
</cp:coreProperties>
</file>